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4.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5.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 id="2147483821" r:id="rId2"/>
    <p:sldMasterId id="2147484053" r:id="rId3"/>
    <p:sldMasterId id="2147484161" r:id="rId4"/>
    <p:sldMasterId id="2147484347" r:id="rId5"/>
    <p:sldMasterId id="2147484359" r:id="rId6"/>
    <p:sldMasterId id="2147484375" r:id="rId7"/>
    <p:sldMasterId id="2147484548" r:id="rId8"/>
    <p:sldMasterId id="2147485917" r:id="rId9"/>
    <p:sldMasterId id="2147485943" r:id="rId10"/>
    <p:sldMasterId id="2147485982" r:id="rId11"/>
    <p:sldMasterId id="2147485994" r:id="rId12"/>
    <p:sldMasterId id="2147486006" r:id="rId13"/>
    <p:sldMasterId id="2147486019" r:id="rId14"/>
    <p:sldMasterId id="2147486021" r:id="rId15"/>
    <p:sldMasterId id="2147486034" r:id="rId16"/>
    <p:sldMasterId id="2147486071" r:id="rId17"/>
    <p:sldMasterId id="2147486083" r:id="rId18"/>
  </p:sldMasterIdLst>
  <p:notesMasterIdLst>
    <p:notesMasterId r:id="rId128"/>
  </p:notesMasterIdLst>
  <p:sldIdLst>
    <p:sldId id="542" r:id="rId19"/>
    <p:sldId id="425" r:id="rId20"/>
    <p:sldId id="430" r:id="rId21"/>
    <p:sldId id="397" r:id="rId22"/>
    <p:sldId id="345" r:id="rId23"/>
    <p:sldId id="543" r:id="rId24"/>
    <p:sldId id="399" r:id="rId25"/>
    <p:sldId id="434" r:id="rId26"/>
    <p:sldId id="438" r:id="rId27"/>
    <p:sldId id="368" r:id="rId28"/>
    <p:sldId id="369" r:id="rId29"/>
    <p:sldId id="322" r:id="rId30"/>
    <p:sldId id="300" r:id="rId31"/>
    <p:sldId id="439" r:id="rId32"/>
    <p:sldId id="544" r:id="rId33"/>
    <p:sldId id="524" r:id="rId34"/>
    <p:sldId id="447" r:id="rId35"/>
    <p:sldId id="336" r:id="rId36"/>
    <p:sldId id="346" r:id="rId37"/>
    <p:sldId id="382" r:id="rId38"/>
    <p:sldId id="526" r:id="rId39"/>
    <p:sldId id="437" r:id="rId40"/>
    <p:sldId id="259" r:id="rId41"/>
    <p:sldId id="284" r:id="rId42"/>
    <p:sldId id="261" r:id="rId43"/>
    <p:sldId id="347" r:id="rId44"/>
    <p:sldId id="389" r:id="rId45"/>
    <p:sldId id="390" r:id="rId46"/>
    <p:sldId id="391" r:id="rId47"/>
    <p:sldId id="349" r:id="rId48"/>
    <p:sldId id="348" r:id="rId49"/>
    <p:sldId id="289" r:id="rId50"/>
    <p:sldId id="545" r:id="rId51"/>
    <p:sldId id="283" r:id="rId52"/>
    <p:sldId id="387" r:id="rId53"/>
    <p:sldId id="307" r:id="rId54"/>
    <p:sldId id="308" r:id="rId55"/>
    <p:sldId id="291" r:id="rId56"/>
    <p:sldId id="337" r:id="rId57"/>
    <p:sldId id="356" r:id="rId58"/>
    <p:sldId id="358" r:id="rId59"/>
    <p:sldId id="359" r:id="rId60"/>
    <p:sldId id="357" r:id="rId61"/>
    <p:sldId id="360" r:id="rId62"/>
    <p:sldId id="287" r:id="rId63"/>
    <p:sldId id="286" r:id="rId64"/>
    <p:sldId id="448" r:id="rId65"/>
    <p:sldId id="299" r:id="rId66"/>
    <p:sldId id="361" r:id="rId67"/>
    <p:sldId id="362" r:id="rId68"/>
    <p:sldId id="339" r:id="rId69"/>
    <p:sldId id="340" r:id="rId70"/>
    <p:sldId id="395" r:id="rId71"/>
    <p:sldId id="432" r:id="rId72"/>
    <p:sldId id="459" r:id="rId73"/>
    <p:sldId id="460" r:id="rId74"/>
    <p:sldId id="442" r:id="rId75"/>
    <p:sldId id="429" r:id="rId76"/>
    <p:sldId id="4442" r:id="rId77"/>
    <p:sldId id="522" r:id="rId78"/>
    <p:sldId id="523" r:id="rId79"/>
    <p:sldId id="449" r:id="rId80"/>
    <p:sldId id="402" r:id="rId81"/>
    <p:sldId id="403" r:id="rId82"/>
    <p:sldId id="446" r:id="rId83"/>
    <p:sldId id="310" r:id="rId84"/>
    <p:sldId id="317" r:id="rId85"/>
    <p:sldId id="318" r:id="rId86"/>
    <p:sldId id="319" r:id="rId87"/>
    <p:sldId id="320" r:id="rId88"/>
    <p:sldId id="316" r:id="rId89"/>
    <p:sldId id="4443" r:id="rId90"/>
    <p:sldId id="4444" r:id="rId91"/>
    <p:sldId id="4445" r:id="rId92"/>
    <p:sldId id="295" r:id="rId93"/>
    <p:sldId id="4446" r:id="rId94"/>
    <p:sldId id="338" r:id="rId95"/>
    <p:sldId id="352" r:id="rId96"/>
    <p:sldId id="541" r:id="rId97"/>
    <p:sldId id="385" r:id="rId98"/>
    <p:sldId id="386" r:id="rId99"/>
    <p:sldId id="363" r:id="rId100"/>
    <p:sldId id="366" r:id="rId101"/>
    <p:sldId id="367" r:id="rId102"/>
    <p:sldId id="372" r:id="rId103"/>
    <p:sldId id="365" r:id="rId104"/>
    <p:sldId id="373" r:id="rId105"/>
    <p:sldId id="377" r:id="rId106"/>
    <p:sldId id="458" r:id="rId107"/>
    <p:sldId id="381" r:id="rId108"/>
    <p:sldId id="379" r:id="rId109"/>
    <p:sldId id="380" r:id="rId110"/>
    <p:sldId id="4447" r:id="rId111"/>
    <p:sldId id="4448" r:id="rId112"/>
    <p:sldId id="450" r:id="rId113"/>
    <p:sldId id="404" r:id="rId114"/>
    <p:sldId id="405" r:id="rId115"/>
    <p:sldId id="454" r:id="rId116"/>
    <p:sldId id="457" r:id="rId117"/>
    <p:sldId id="464" r:id="rId118"/>
    <p:sldId id="520" r:id="rId119"/>
    <p:sldId id="521" r:id="rId120"/>
    <p:sldId id="431" r:id="rId121"/>
    <p:sldId id="4449" r:id="rId122"/>
    <p:sldId id="411" r:id="rId123"/>
    <p:sldId id="452" r:id="rId124"/>
    <p:sldId id="453" r:id="rId125"/>
    <p:sldId id="297" r:id="rId126"/>
    <p:sldId id="328" r:id="rId1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0000"/>
    <a:srgbClr val="FFFF99"/>
    <a:srgbClr val="666699"/>
    <a:srgbClr val="A50021"/>
    <a:srgbClr val="F0EFE0"/>
    <a:srgbClr val="1F408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50"/>
    <p:restoredTop sz="90268" autoAdjust="0"/>
  </p:normalViewPr>
  <p:slideViewPr>
    <p:cSldViewPr>
      <p:cViewPr varScale="1">
        <p:scale>
          <a:sx n="87" d="100"/>
          <a:sy n="87" d="100"/>
        </p:scale>
        <p:origin x="192" y="1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90" d="100"/>
        <a:sy n="90" d="100"/>
      </p:scale>
      <p:origin x="0" y="0"/>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presProps" Target="presProps.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theme" Target="theme/theme1.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1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20000"/>
              </a:spcBef>
              <a:defRPr sz="1200">
                <a:latin typeface="Times New Roman" pitchFamily="-112" charset="0"/>
                <a:ea typeface="+mn-ea"/>
                <a:cs typeface="+mn-cs"/>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1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1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20000"/>
              </a:spcBef>
              <a:defRPr sz="1200">
                <a:latin typeface="Times New Roman" charset="0"/>
              </a:defRPr>
            </a:lvl1pPr>
          </a:lstStyle>
          <a:p>
            <a:pPr>
              <a:defRPr/>
            </a:pPr>
            <a:fld id="{93DA688C-5BD7-C344-B3B7-D1D16C19A52A}" type="slidenum">
              <a:rPr lang="en-US"/>
              <a:pPr>
                <a:defRPr/>
              </a:pPr>
              <a:t>‹#›</a:t>
            </a:fld>
            <a:endParaRPr lang="en-US"/>
          </a:p>
        </p:txBody>
      </p:sp>
    </p:spTree>
    <p:extLst>
      <p:ext uri="{BB962C8B-B14F-4D97-AF65-F5344CB8AC3E}">
        <p14:creationId xmlns:p14="http://schemas.microsoft.com/office/powerpoint/2010/main" val="421959237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a:ea typeface="ＭＳ Ｐゴシック" charset="0"/>
              <a:cs typeface="Arial"/>
            </a:endParaRPr>
          </a:p>
          <a:p>
            <a:pPr eaLnBrk="1" hangingPunct="1"/>
            <a:r>
              <a:rPr kumimoji="1" lang="en-US" sz="1200" kern="1200">
                <a:solidFill>
                  <a:schemeClr val="tx1"/>
                </a:solidFill>
                <a:effectLst/>
                <a:latin typeface="Arial"/>
                <a:ea typeface="ＭＳ Ｐゴシック" pitchFamily="-112" charset="-128"/>
                <a:cs typeface="Arial"/>
              </a:rPr>
              <a:t>Joel also mentions selling people to Greeks, which also happened only after about 600 BC when Greece became strong</a:t>
            </a:r>
            <a:r>
              <a:rPr kumimoji="1" lang="en-SG" sz="1200" kern="1200">
                <a:solidFill>
                  <a:schemeClr val="tx1"/>
                </a:solidFill>
                <a:effectLst/>
                <a:latin typeface="Arial"/>
                <a:ea typeface="ＭＳ Ｐゴシック" pitchFamily="-112" charset="-128"/>
                <a:cs typeface="Arial"/>
              </a:rPr>
              <a:t>.</a:t>
            </a:r>
            <a:endParaRPr lang="en-US" dirty="0">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C9C4AC-8126-4F46-B116-56920B11B3E4}" type="slidenum">
              <a:rPr lang="en-US" sz="1200">
                <a:solidFill>
                  <a:srgbClr val="000000"/>
                </a:solidFill>
                <a:latin typeface="Times New Roman" charset="0"/>
              </a:rPr>
              <a:pPr/>
              <a:t>12</a:t>
            </a:fld>
            <a:endParaRPr lang="en-US" sz="1200">
              <a:solidFill>
                <a:srgbClr val="000000"/>
              </a:solidFill>
              <a:latin typeface="Times New Roman"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In our study of the Minor Prophets we are now near the time of the destruction of Jerusalem in 586 BC under Nebuchadnezzar. This was one of the two key times the city was destroyed as God’s discipline of his wayward people.</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God's instrument of discipline was this pagan Babylonian</a:t>
            </a:r>
            <a:r>
              <a:rPr lang="en-US" baseline="0">
                <a:latin typeface="Arial"/>
                <a:cs typeface="Arial"/>
              </a:rPr>
              <a:t> king.</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13</a:t>
            </a:fld>
            <a:endParaRPr lang="en-US"/>
          </a:p>
        </p:txBody>
      </p:sp>
    </p:spTree>
    <p:extLst>
      <p:ext uri="{BB962C8B-B14F-4D97-AF65-F5344CB8AC3E}">
        <p14:creationId xmlns:p14="http://schemas.microsoft.com/office/powerpoint/2010/main" val="2968404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First, what should we do when we are disciplined</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60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19</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5907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Be disciplined or you will be disciplined. </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F4576D-F20A-5847-9B08-E7003D406CCE}" type="slidenum">
              <a:rPr lang="en-US" sz="1200">
                <a:latin typeface="Times New Roman" charset="0"/>
              </a:rPr>
              <a:pPr/>
              <a:t>32</a:t>
            </a:fld>
            <a:endParaRPr lang="en-US" sz="1200">
              <a:latin typeface="Times New Roman"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Mali: mature gregarious adults copulating (Tamesna, 11/03) http://www.fao.org/NEWS/GLOBAL/LOCUSTS/outbreakpix03.htm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xfrm>
            <a:off x="6604000" y="8774113"/>
            <a:ext cx="254000" cy="3698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961008-B160-744C-9829-F5B036D039DE}" type="slidenum">
              <a:rPr lang="en-US" sz="1200">
                <a:solidFill>
                  <a:srgbClr val="000000"/>
                </a:solidFill>
                <a:latin typeface="Times New Roman" charset="0"/>
              </a:rPr>
              <a:pPr/>
              <a:t>37</a:t>
            </a:fld>
            <a:endParaRPr lang="en-US" sz="1200">
              <a:solidFill>
                <a:srgbClr val="000000"/>
              </a:solidFill>
              <a:latin typeface="Times New Roman"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14400" y="4343400"/>
            <a:ext cx="57472263" cy="706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a:solidFill>
                <a:srgbClr val="FFFF00"/>
              </a:solidFill>
              <a:latin typeface="Arial"/>
              <a:ea typeface="宋体" charset="0"/>
              <a:cs typeface="Arial"/>
            </a:endParaRPr>
          </a:p>
          <a:p>
            <a:pPr eaLnBrk="1" hangingPunct="1">
              <a:lnSpc>
                <a:spcPct val="90000"/>
              </a:lnSpc>
              <a:spcBef>
                <a:spcPct val="20000"/>
              </a:spcBef>
              <a:buFont typeface="Wingdings" charset="0"/>
              <a:buNone/>
            </a:pPr>
            <a:r>
              <a:rPr lang="en-US" altLang="zh-CN" sz="3100" b="0">
                <a:solidFill>
                  <a:srgbClr val="FFFF00"/>
                </a:solidFill>
                <a:latin typeface="Arial"/>
                <a:ea typeface="宋体" charset="0"/>
                <a:cs typeface="Arial"/>
              </a:rPr>
              <a:t>The curses of prophets</a:t>
            </a:r>
            <a:r>
              <a:rPr lang="en-US" altLang="zh-CN" sz="3100" b="0" baseline="0">
                <a:solidFill>
                  <a:srgbClr val="FFFF00"/>
                </a:solidFill>
                <a:latin typeface="Arial"/>
                <a:ea typeface="宋体" charset="0"/>
                <a:cs typeface="Arial"/>
              </a:rPr>
              <a:t> like Joel are based on God's warnings to Israel hundreds of years earlier in Deut 28.</a:t>
            </a:r>
            <a:endParaRPr lang="en-US" b="0">
              <a:latin typeface="Arial"/>
              <a:ea typeface="ＭＳ Ｐゴシック" charset="0"/>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This is true because any good leader disciplines those he cares about, and ultimately, God is the best disciplinarian</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Desert leaping locust</a:t>
            </a:r>
          </a:p>
        </p:txBody>
      </p:sp>
      <p:sp>
        <p:nvSpPr>
          <p:cNvPr id="179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12C28D-353D-8949-B0E1-531EEDA1C77B}" type="slidenum">
              <a:rPr lang="en-US" sz="1200">
                <a:latin typeface="Times New Roman" charset="0"/>
              </a:rPr>
              <a:pPr/>
              <a:t>46</a:t>
            </a:fld>
            <a:endParaRPr lang="en-US" sz="120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51</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52</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latin typeface="Calibri" charset="0"/>
              </a:rPr>
              <a:pPr algn="r" defTabSz="449263" eaLnBrk="1" hangingPunct="1">
                <a:buClr>
                  <a:srgbClr val="000000"/>
                </a:buClr>
                <a:buSzPct val="100000"/>
                <a:buFont typeface="Calibri" charset="0"/>
                <a:buNone/>
              </a:pPr>
              <a:t>52</a:t>
            </a:fld>
            <a:endParaRPr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a:ea typeface="ＭＳ Ｐゴシック" pitchFamily="-112" charset="-128"/>
                <a:cs typeface="Arial"/>
              </a:rPr>
              <a:t>God’s disciplining us should motivate us to seek the Lord</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ゴシック" pitchFamily="-112" charset="-128"/>
                <a:cs typeface="Arial"/>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kern="1200" dirty="0">
                <a:solidFill>
                  <a:schemeClr val="tx1"/>
                </a:solidFill>
                <a:effectLst/>
                <a:latin typeface="Arial"/>
                <a:ea typeface="ＭＳ Ｐゴシック" pitchFamily="-112" charset="-128"/>
                <a:cs typeface="Arial"/>
              </a:rPr>
              <a:t>.</a:t>
            </a:r>
            <a:endParaRPr lang="en-US" dirty="0">
              <a:solidFill>
                <a:schemeClr val="tx1"/>
              </a:solidFill>
              <a:latin typeface="Arial"/>
              <a:cs typeface="Arial"/>
            </a:endParaRPr>
          </a:p>
          <a:p>
            <a:endParaRPr lang="en-US" dirty="0">
              <a:solidFill>
                <a:schemeClr val="tx1"/>
              </a:solidFill>
              <a:latin typeface="Arial"/>
              <a:cs typeface="Arial"/>
            </a:endParaRPr>
          </a:p>
          <a:p>
            <a:r>
              <a:rPr lang="en-US" dirty="0">
                <a:solidFill>
                  <a:schemeClr val="tx1"/>
                </a:solidFill>
                <a:latin typeface="Arial"/>
                <a:cs typeface="Arial"/>
                <a:hlinkClick r:id="rId3"/>
              </a:rPr>
              <a:t>Home</a:t>
            </a:r>
            <a:r>
              <a:rPr lang="en-US" dirty="0">
                <a:solidFill>
                  <a:schemeClr val="tx1"/>
                </a:solidFill>
                <a:latin typeface="Arial"/>
                <a:cs typeface="Arial"/>
              </a:rPr>
              <a:t> &gt; </a:t>
            </a:r>
            <a:r>
              <a:rPr lang="en-US" dirty="0">
                <a:solidFill>
                  <a:schemeClr val="tx1"/>
                </a:solidFill>
                <a:latin typeface="Arial"/>
                <a:cs typeface="Arial"/>
                <a:hlinkClick r:id="rId4"/>
              </a:rPr>
              <a:t>2015 </a:t>
            </a:r>
            <a:r>
              <a:rPr lang="en-US" dirty="0">
                <a:solidFill>
                  <a:schemeClr val="tx1"/>
                </a:solidFill>
                <a:latin typeface="Arial"/>
                <a:cs typeface="Arial"/>
              </a:rPr>
              <a:t>&gt; </a:t>
            </a:r>
            <a:r>
              <a:rPr lang="en-US" dirty="0">
                <a:solidFill>
                  <a:schemeClr val="tx1"/>
                </a:solidFill>
                <a:latin typeface="Arial"/>
                <a:cs typeface="Arial"/>
                <a:hlinkClick r:id="rId5"/>
              </a:rPr>
              <a:t>July</a:t>
            </a:r>
            <a:endParaRPr lang="en-US" dirty="0">
              <a:solidFill>
                <a:schemeClr val="tx1"/>
              </a:solidFill>
              <a:latin typeface="Arial"/>
              <a:cs typeface="Arial"/>
            </a:endParaRPr>
          </a:p>
          <a:p>
            <a:r>
              <a:rPr lang="en-US" dirty="0">
                <a:solidFill>
                  <a:schemeClr val="tx1"/>
                </a:solidFill>
                <a:latin typeface="Arial"/>
                <a:cs typeface="Arial"/>
              </a:rPr>
              <a:t>Jul 3, 2015</a:t>
            </a:r>
          </a:p>
          <a:p>
            <a:r>
              <a:rPr lang="en-US" b="1" dirty="0">
                <a:solidFill>
                  <a:schemeClr val="tx1"/>
                </a:solidFill>
                <a:latin typeface="Arial"/>
                <a:cs typeface="Arial"/>
              </a:rPr>
              <a:t>God and Country: Americans' Views of God's 'Relationship' with the U.S</a:t>
            </a:r>
          </a:p>
          <a:p>
            <a:r>
              <a:rPr lang="en-US" dirty="0">
                <a:solidFill>
                  <a:schemeClr val="tx1"/>
                </a:solidFill>
                <a:latin typeface="Arial"/>
                <a:cs typeface="Arial"/>
              </a:rPr>
              <a:t>What do Americans think about the United States and God? Fascinating new data. |</a:t>
            </a:r>
          </a:p>
          <a:p>
            <a:r>
              <a:rPr lang="en-US" dirty="0">
                <a:solidFill>
                  <a:schemeClr val="tx1"/>
                </a:solidFill>
                <a:latin typeface="Arial"/>
                <a:cs typeface="Arial"/>
              </a:rPr>
              <a:t>Ed Stetzer</a:t>
            </a:r>
          </a:p>
          <a:p>
            <a:r>
              <a:rPr lang="en-US" dirty="0">
                <a:solidFill>
                  <a:schemeClr val="tx1"/>
                </a:solidFill>
                <a:latin typeface="Arial"/>
                <a:cs typeface="Arial"/>
              </a:rPr>
              <a:t>http://</a:t>
            </a:r>
            <a:r>
              <a:rPr lang="en-US" dirty="0" err="1">
                <a:solidFill>
                  <a:schemeClr val="tx1"/>
                </a:solidFill>
                <a:latin typeface="Arial"/>
                <a:cs typeface="Arial"/>
              </a:rPr>
              <a:t>www.christianitytoday.com</a:t>
            </a:r>
            <a:r>
              <a:rPr lang="en-US" dirty="0">
                <a:solidFill>
                  <a:schemeClr val="tx1"/>
                </a:solidFill>
                <a:latin typeface="Arial"/>
                <a:cs typeface="Arial"/>
              </a:rPr>
              <a:t>/</a:t>
            </a:r>
            <a:r>
              <a:rPr lang="en-US" dirty="0" err="1">
                <a:solidFill>
                  <a:schemeClr val="tx1"/>
                </a:solidFill>
                <a:latin typeface="Arial"/>
                <a:cs typeface="Arial"/>
              </a:rPr>
              <a:t>edstetzer</a:t>
            </a:r>
            <a:r>
              <a:rPr lang="en-US" dirty="0">
                <a:solidFill>
                  <a:schemeClr val="tx1"/>
                </a:solidFill>
                <a:latin typeface="Arial"/>
                <a:cs typeface="Arial"/>
              </a:rPr>
              <a:t>/2015/july/god-and-country-new-research-on-</a:t>
            </a:r>
            <a:r>
              <a:rPr lang="en-US" dirty="0" err="1">
                <a:solidFill>
                  <a:schemeClr val="tx1"/>
                </a:solidFill>
                <a:latin typeface="Arial"/>
                <a:cs typeface="Arial"/>
              </a:rPr>
              <a:t>americans</a:t>
            </a:r>
            <a:r>
              <a:rPr lang="en-US" dirty="0">
                <a:solidFill>
                  <a:schemeClr val="tx1"/>
                </a:solidFill>
                <a:latin typeface="Arial"/>
                <a:cs typeface="Arial"/>
              </a:rPr>
              <a:t>-views-of-</a:t>
            </a:r>
            <a:r>
              <a:rPr lang="en-US" dirty="0" err="1">
                <a:solidFill>
                  <a:schemeClr val="tx1"/>
                </a:solidFill>
                <a:latin typeface="Arial"/>
                <a:cs typeface="Arial"/>
              </a:rPr>
              <a:t>country.html</a:t>
            </a:r>
            <a:endParaRPr lang="en-US" dirty="0">
              <a:solidFill>
                <a:schemeClr val="tx1"/>
              </a:solidFill>
              <a:latin typeface="Arial"/>
              <a:cs typeface="Arial"/>
            </a:endParaRPr>
          </a:p>
          <a:p>
            <a:r>
              <a:rPr lang="en-US" dirty="0">
                <a:solidFill>
                  <a:schemeClr val="tx1"/>
                </a:solidFill>
                <a:latin typeface="Arial"/>
                <a:cs typeface="Arial"/>
              </a:rPr>
              <a:t>Accessed 9 April 2017</a:t>
            </a:r>
          </a:p>
          <a:p>
            <a:r>
              <a:rPr lang="en-US" dirty="0">
                <a:solidFill>
                  <a:schemeClr val="tx1"/>
                </a:solidFill>
                <a:latin typeface="Arial"/>
                <a:cs typeface="Arial"/>
              </a:rPr>
              <a:t>Happy Fourth of July weekend folks, my American readers!</a:t>
            </a:r>
          </a:p>
          <a:p>
            <a:r>
              <a:rPr lang="en-US" dirty="0">
                <a:solidFill>
                  <a:schemeClr val="tx1"/>
                </a:solidFill>
                <a:latin typeface="Arial"/>
                <a:cs typeface="Arial"/>
              </a:rPr>
              <a:t>Two hundred thirty-nine years ago tomorrow, Congress adopted the Declaration of Independence, nearly a month before it would eventually be signed. I hope you're having a fun weekend, getting to enjoy some time with family and friends.</a:t>
            </a:r>
          </a:p>
          <a:p>
            <a:r>
              <a:rPr lang="en-US" dirty="0">
                <a:solidFill>
                  <a:schemeClr val="tx1"/>
                </a:solidFill>
                <a:latin typeface="Arial"/>
                <a:cs typeface="Arial"/>
              </a:rPr>
              <a:t>As </a:t>
            </a:r>
            <a:r>
              <a:rPr lang="en-US" dirty="0">
                <a:solidFill>
                  <a:schemeClr val="tx1"/>
                </a:solidFill>
                <a:latin typeface="Arial"/>
                <a:cs typeface="Arial"/>
                <a:hlinkClick r:id="rId6"/>
              </a:rPr>
              <a:t>I explained in a post last year</a:t>
            </a:r>
            <a:r>
              <a:rPr lang="en-US" dirty="0">
                <a:solidFill>
                  <a:schemeClr val="tx1"/>
                </a:solidFill>
                <a:latin typeface="Arial"/>
                <a:cs typeface="Arial"/>
              </a:rPr>
              <a:t>:</a:t>
            </a:r>
          </a:p>
          <a:p>
            <a:r>
              <a:rPr lang="en-US" dirty="0">
                <a:solidFill>
                  <a:schemeClr val="tx1"/>
                </a:solidFill>
                <a:latin typeface="Arial"/>
                <a:cs typeface="Arial"/>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dirty="0">
                <a:solidFill>
                  <a:schemeClr val="tx1"/>
                </a:solidFill>
                <a:latin typeface="Arial"/>
                <a:cs typeface="Arial"/>
              </a:rPr>
              <a:t>Just this week, </a:t>
            </a:r>
            <a:r>
              <a:rPr lang="en-US" dirty="0">
                <a:solidFill>
                  <a:schemeClr val="tx1"/>
                </a:solidFill>
                <a:latin typeface="Arial"/>
                <a:cs typeface="Arial"/>
                <a:hlinkClick r:id="rId7"/>
              </a:rPr>
              <a:t>LifeWay Research</a:t>
            </a:r>
            <a:r>
              <a:rPr lang="en-US" dirty="0">
                <a:solidFill>
                  <a:schemeClr val="tx1"/>
                </a:solidFill>
                <a:latin typeface="Arial"/>
                <a:cs typeface="Arial"/>
              </a:rPr>
              <a:t> released </a:t>
            </a:r>
            <a:r>
              <a:rPr lang="en-US" dirty="0">
                <a:solidFill>
                  <a:schemeClr val="tx1"/>
                </a:solidFill>
                <a:latin typeface="Arial"/>
                <a:cs typeface="Arial"/>
                <a:hlinkClick r:id="rId8"/>
              </a:rPr>
              <a:t>some new data on how Americans view their country</a:t>
            </a:r>
            <a:r>
              <a:rPr lang="en-US" dirty="0">
                <a:solidFill>
                  <a:schemeClr val="tx1"/>
                </a:solidFill>
                <a:latin typeface="Arial"/>
                <a:cs typeface="Arial"/>
              </a:rPr>
              <a:t> and how God relates with it. Here's an excerpt from our report:</a:t>
            </a:r>
          </a:p>
          <a:p>
            <a:r>
              <a:rPr lang="en-US" dirty="0">
                <a:solidFill>
                  <a:schemeClr val="tx1"/>
                </a:solidFill>
                <a:latin typeface="Arial"/>
                <a:cs typeface="Arial"/>
              </a:rPr>
              <a:t>In a nation founded on religious liberty, most Americans believe God has a special relationship with the United States, and they’re optimistic the best is yet to come.</a:t>
            </a:r>
          </a:p>
          <a:p>
            <a:r>
              <a:rPr lang="en-US" dirty="0">
                <a:solidFill>
                  <a:schemeClr val="tx1"/>
                </a:solidFill>
                <a:latin typeface="Arial"/>
                <a:cs typeface="Arial"/>
              </a:rPr>
              <a:t>Despite headlines lamenting the global decline of the United States since the Cold War, 54 percent of Americans believe the nation is on the upswing, according to a September survey by LifeWay Research. Only 4 in 10 think “America’s best days are behind us.”</a:t>
            </a:r>
          </a:p>
          <a:p>
            <a:r>
              <a:rPr lang="en-US" dirty="0">
                <a:solidFill>
                  <a:schemeClr val="tx1"/>
                </a:solidFill>
                <a:latin typeface="Arial"/>
                <a:cs typeface="Arial"/>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dirty="0">
                <a:solidFill>
                  <a:schemeClr val="tx1"/>
                </a:solidFill>
                <a:latin typeface="Arial"/>
                <a:cs typeface="Arial"/>
              </a:rPr>
              <a:t>“‘God Bless America’ is more than a song or a prayer for many Americans,” said Ed Stetzer, executive director of LifeWay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dirty="0">
                <a:solidFill>
                  <a:schemeClr val="tx1"/>
                </a:solidFill>
                <a:latin typeface="Arial"/>
                <a:cs typeface="Arial"/>
              </a:rPr>
              <a:t>Christianity Today reported on the data, and added additional research, in their article, "</a:t>
            </a:r>
            <a:r>
              <a:rPr lang="en-US" dirty="0">
                <a:solidFill>
                  <a:schemeClr val="tx1"/>
                </a:solidFill>
                <a:latin typeface="Arial"/>
                <a:cs typeface="Arial"/>
                <a:hlinkClick r:id="rId9"/>
              </a:rPr>
              <a:t>God and America: It's Complicated</a:t>
            </a:r>
            <a:r>
              <a:rPr lang="en-US" dirty="0">
                <a:solidFill>
                  <a:schemeClr val="tx1"/>
                </a:solidFill>
                <a:latin typeface="Arial"/>
                <a:cs typeface="Arial"/>
              </a:rPr>
              <a:t>," explaining, "A third of Americans say the United States is a Christian nation. But more than half say the country has a special relationship with the Almighty."</a:t>
            </a:r>
          </a:p>
          <a:p>
            <a:r>
              <a:rPr lang="en-US" dirty="0">
                <a:solidFill>
                  <a:schemeClr val="tx1"/>
                </a:solidFill>
                <a:latin typeface="Arial"/>
                <a:cs typeface="Arial"/>
              </a:rPr>
              <a:t>Christianity Today also included a link to my post providing </a:t>
            </a:r>
            <a:r>
              <a:rPr lang="en-US" dirty="0">
                <a:solidFill>
                  <a:schemeClr val="tx1"/>
                </a:solidFill>
                <a:latin typeface="Arial"/>
                <a:cs typeface="Arial"/>
                <a:hlinkClick r:id="rId6"/>
              </a:rPr>
              <a:t>cautions about combining patriotism and worship</a:t>
            </a:r>
            <a:r>
              <a:rPr lang="en-US" dirty="0">
                <a:solidFill>
                  <a:schemeClr val="tx1"/>
                </a:solidFill>
                <a:latin typeface="Arial"/>
                <a:cs typeface="Arial"/>
              </a:rPr>
              <a:t>, where I explained the importance of patriotism (and not just in the U.S.), but also cautioned, "If your church service was driven more by America than by Jesus, I think you need a change."</a:t>
            </a:r>
          </a:p>
          <a:p>
            <a:r>
              <a:rPr lang="en-US" dirty="0">
                <a:solidFill>
                  <a:schemeClr val="tx1"/>
                </a:solidFill>
                <a:latin typeface="Arial"/>
                <a:cs typeface="Arial"/>
              </a:rPr>
              <a:t>Here are a couple of the graphs depicting the major findings:</a:t>
            </a:r>
          </a:p>
          <a:p>
            <a:r>
              <a:rPr lang="en-US" dirty="0">
                <a:solidFill>
                  <a:schemeClr val="tx1"/>
                </a:solidFill>
                <a:latin typeface="Arial"/>
                <a:cs typeface="Arial"/>
              </a:rPr>
              <a:t>One of the most interesting parts of the survey was the gender divide among the views:</a:t>
            </a:r>
          </a:p>
          <a:p>
            <a:r>
              <a:rPr lang="en-US" dirty="0">
                <a:solidFill>
                  <a:schemeClr val="tx1"/>
                </a:solidFill>
                <a:latin typeface="Arial"/>
                <a:cs typeface="Arial"/>
              </a:rPr>
              <a:t>Women are significantly more likely than men to believe God has a special relationship with the United States. While 49 percent of men have that view, the number rises to 58 percent for women.</a:t>
            </a:r>
          </a:p>
          <a:p>
            <a:r>
              <a:rPr lang="en-US" dirty="0">
                <a:solidFill>
                  <a:schemeClr val="tx1"/>
                </a:solidFill>
                <a:latin typeface="Arial"/>
                <a:cs typeface="Arial"/>
              </a:rPr>
              <a:t>LifeWay Research also found differences by age, race, geography, education, and religious preference.</a:t>
            </a:r>
          </a:p>
          <a:p>
            <a:r>
              <a:rPr lang="en-US" dirty="0">
                <a:solidFill>
                  <a:schemeClr val="tx1"/>
                </a:solidFill>
                <a:latin typeface="Arial"/>
                <a:cs typeface="Arial"/>
              </a:rPr>
              <a:t>Nearly two-thirds (63 percent) of Americans 45-54 years old think God has a special relationship with the United States, a belief shared by 48 percent of those 18-44.</a:t>
            </a:r>
          </a:p>
          <a:p>
            <a:r>
              <a:rPr lang="en-US" dirty="0">
                <a:solidFill>
                  <a:schemeClr val="tx1"/>
                </a:solidFill>
                <a:latin typeface="Arial"/>
                <a:cs typeface="Arial"/>
              </a:rPr>
              <a:t>Belief in a special relationship is also high among:</a:t>
            </a:r>
          </a:p>
          <a:p>
            <a:r>
              <a:rPr lang="en-US" dirty="0">
                <a:solidFill>
                  <a:schemeClr val="tx1"/>
                </a:solidFill>
                <a:latin typeface="Arial"/>
                <a:cs typeface="Arial"/>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dirty="0">
                <a:solidFill>
                  <a:schemeClr val="tx1"/>
                </a:solidFill>
                <a:latin typeface="Arial"/>
                <a:cs typeface="Arial"/>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dirty="0">
                <a:solidFill>
                  <a:schemeClr val="tx1"/>
                </a:solidFill>
                <a:latin typeface="Arial"/>
                <a:cs typeface="Arial"/>
              </a:rPr>
              <a:t>A lot of this, of course, is rooted in our sense of American exceptionalism. Here's a bit on that from our report, including a thought from me:</a:t>
            </a:r>
          </a:p>
          <a:p>
            <a:r>
              <a:rPr lang="en-US" dirty="0">
                <a:solidFill>
                  <a:schemeClr val="tx1"/>
                </a:solidFill>
                <a:latin typeface="Arial"/>
                <a:cs typeface="Arial"/>
              </a:rPr>
              <a:t>Both ends of the political spectrum—from </a:t>
            </a:r>
            <a:r>
              <a:rPr lang="en-US" dirty="0">
                <a:solidFill>
                  <a:schemeClr val="tx1"/>
                </a:solidFill>
                <a:latin typeface="Arial"/>
                <a:cs typeface="Arial"/>
                <a:hlinkClick r:id="rId10"/>
              </a:rPr>
              <a:t>President Obama</a:t>
            </a:r>
            <a:r>
              <a:rPr lang="en-US" dirty="0">
                <a:solidFill>
                  <a:schemeClr val="tx1"/>
                </a:solidFill>
                <a:latin typeface="Arial"/>
                <a:cs typeface="Arial"/>
              </a:rPr>
              <a:t> to the </a:t>
            </a:r>
            <a:r>
              <a:rPr lang="en-US" dirty="0">
                <a:solidFill>
                  <a:schemeClr val="tx1"/>
                </a:solidFill>
                <a:latin typeface="Arial"/>
                <a:cs typeface="Arial"/>
                <a:hlinkClick r:id="rId11"/>
              </a:rPr>
              <a:t>Republican Party platform</a:t>
            </a:r>
            <a:r>
              <a:rPr lang="en-US" dirty="0">
                <a:solidFill>
                  <a:schemeClr val="tx1"/>
                </a:solidFill>
                <a:latin typeface="Arial"/>
                <a:cs typeface="Arial"/>
              </a:rPr>
              <a:t>—have touted </a:t>
            </a:r>
            <a:r>
              <a:rPr lang="en-US" dirty="0">
                <a:solidFill>
                  <a:schemeClr val="tx1"/>
                </a:solidFill>
                <a:latin typeface="Arial"/>
                <a:cs typeface="Arial"/>
                <a:hlinkClick r:id="rId12"/>
              </a:rPr>
              <a:t>American exceptionalism</a:t>
            </a:r>
            <a:r>
              <a:rPr lang="en-US" dirty="0">
                <a:solidFill>
                  <a:schemeClr val="tx1"/>
                </a:solidFill>
                <a:latin typeface="Arial"/>
                <a:cs typeface="Arial"/>
              </a:rPr>
              <a:t>, the belief that the United States plays a unique role in human history. For some, the concept includes the idea of a special relationship with God, although beliefs about the nature of the relationship vary.</a:t>
            </a:r>
          </a:p>
          <a:p>
            <a:r>
              <a:rPr lang="en-US" dirty="0">
                <a:solidFill>
                  <a:schemeClr val="tx1"/>
                </a:solidFill>
                <a:latin typeface="Arial"/>
                <a:cs typeface="Arial"/>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dirty="0">
                <a:solidFill>
                  <a:schemeClr val="tx1"/>
                </a:solidFill>
                <a:latin typeface="Arial"/>
                <a:cs typeface="Arial"/>
              </a:rPr>
              <a:t>What do you think? Is America exceptional? Does God have a special relationship with the United States? Comment below.</a:t>
            </a:r>
          </a:p>
          <a:p>
            <a:r>
              <a:rPr lang="en-US" b="1" i="1" dirty="0">
                <a:solidFill>
                  <a:schemeClr val="tx1"/>
                </a:solidFill>
                <a:latin typeface="Arial"/>
                <a:cs typeface="Arial"/>
                <a:hlinkClick r:id="rId13"/>
              </a:rPr>
              <a:t>Click here to see the full research report.</a:t>
            </a:r>
            <a:endParaRPr lang="en-US" dirty="0">
              <a:solidFill>
                <a:schemeClr val="tx1"/>
              </a:solidFill>
              <a:latin typeface="Arial"/>
              <a:cs typeface="Arial"/>
            </a:endParaRPr>
          </a:p>
          <a:p>
            <a:r>
              <a:rPr lang="en-US" dirty="0">
                <a:solidFill>
                  <a:schemeClr val="tx1"/>
                </a:solidFill>
                <a:latin typeface="Arial"/>
                <a:cs typeface="Arial"/>
              </a:rPr>
              <a:t>Support our work. Subscribe to CT and </a:t>
            </a:r>
            <a:r>
              <a:rPr lang="en-US" dirty="0">
                <a:solidFill>
                  <a:schemeClr val="tx1"/>
                </a:solidFill>
                <a:latin typeface="Arial"/>
                <a:cs typeface="Arial"/>
                <a:hlinkClick r:id="rId14"/>
              </a:rPr>
              <a:t>get one year free.</a:t>
            </a:r>
            <a:endParaRPr lang="en-US" dirty="0">
              <a:solidFill>
                <a:schemeClr val="tx1"/>
              </a:solidFill>
              <a:latin typeface="Arial"/>
              <a:cs typeface="Arial"/>
            </a:endParaRPr>
          </a:p>
          <a:p>
            <a:endParaRPr lang="en-US" dirty="0">
              <a:solidFill>
                <a:schemeClr val="tx1"/>
              </a:solidFill>
              <a:latin typeface="Arial"/>
              <a:cs typeface="Arial"/>
            </a:endParaRPr>
          </a:p>
        </p:txBody>
      </p:sp>
    </p:spTree>
    <p:extLst>
      <p:ext uri="{BB962C8B-B14F-4D97-AF65-F5344CB8AC3E}">
        <p14:creationId xmlns:p14="http://schemas.microsoft.com/office/powerpoint/2010/main" val="2290397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ゴシック" pitchFamily="-112" charset="-128"/>
                <a:cs typeface="Arial"/>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kern="1200" dirty="0">
                <a:solidFill>
                  <a:schemeClr val="tx1"/>
                </a:solidFill>
                <a:effectLst/>
                <a:latin typeface="Arial"/>
                <a:ea typeface="ＭＳ Ｐゴシック" pitchFamily="-112" charset="-128"/>
                <a:cs typeface="Arial"/>
              </a:rPr>
              <a:t>The last straw was America turning its back on Israel in recent years, even sponsoring a conference against Israel in January 2017 a week before the change of power in Washington.</a:t>
            </a:r>
          </a:p>
        </p:txBody>
      </p:sp>
    </p:spTree>
    <p:extLst>
      <p:ext uri="{BB962C8B-B14F-4D97-AF65-F5344CB8AC3E}">
        <p14:creationId xmlns:p14="http://schemas.microsoft.com/office/powerpoint/2010/main" val="298588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Which better describes your life now? Disciplining yourself or being disciplined by God?</a:t>
            </a:r>
            <a:r>
              <a:rPr lang="en-SG">
                <a:effectLst/>
                <a:latin typeface="Arial"/>
                <a:cs typeface="Arial"/>
              </a:rPr>
              <a:t> </a:t>
            </a:r>
          </a:p>
          <a:p>
            <a:r>
              <a:rPr kumimoji="1" lang="en-US" sz="1200" kern="1200">
                <a:solidFill>
                  <a:schemeClr val="tx1"/>
                </a:solidFill>
                <a:effectLst/>
                <a:latin typeface="Arial"/>
                <a:ea typeface="ＭＳ Ｐゴシック" pitchFamily="-112" charset="-128"/>
                <a:cs typeface="Arial"/>
              </a:rPr>
              <a:t>If your experiences are </a:t>
            </a:r>
            <a:r>
              <a:rPr kumimoji="1" lang="en-US" sz="1200" i="1" kern="1200">
                <a:solidFill>
                  <a:schemeClr val="tx1"/>
                </a:solidFill>
                <a:effectLst/>
                <a:latin typeface="Arial"/>
                <a:ea typeface="ＭＳ Ｐゴシック" pitchFamily="-112" charset="-128"/>
                <a:cs typeface="Arial"/>
              </a:rPr>
              <a:t>sweet</a:t>
            </a:r>
            <a:r>
              <a:rPr kumimoji="1" lang="en-US" sz="1200" kern="1200">
                <a:solidFill>
                  <a:schemeClr val="tx1"/>
                </a:solidFill>
                <a:effectLst/>
                <a:latin typeface="Arial"/>
                <a:ea typeface="ＭＳ Ｐゴシック" pitchFamily="-112" charset="-128"/>
                <a:cs typeface="Arial"/>
              </a:rPr>
              <a:t>, thank God. Maybe you are disciplining yourself so God doesn’t have to get your attention</a:t>
            </a:r>
            <a:r>
              <a:rPr kumimoji="1" lang="en-SG" sz="1200" kern="1200">
                <a:solidFill>
                  <a:schemeClr val="tx1"/>
                </a:solidFill>
                <a:effectLst/>
                <a:latin typeface="Arial"/>
                <a:ea typeface="ＭＳ Ｐゴシック" pitchFamily="-112" charset="-128"/>
                <a:cs typeface="Arial"/>
              </a:rPr>
              <a:t>. </a:t>
            </a:r>
            <a:r>
              <a:rPr kumimoji="1" lang="en-US" sz="1200" kern="1200">
                <a:solidFill>
                  <a:schemeClr val="tx1"/>
                </a:solidFill>
                <a:effectLst/>
                <a:latin typeface="Arial"/>
                <a:ea typeface="ＭＳ Ｐゴシック" pitchFamily="-112" charset="-128"/>
                <a:cs typeface="Arial"/>
              </a:rPr>
              <a:t>But if your experiences are </a:t>
            </a:r>
            <a:r>
              <a:rPr kumimoji="1" lang="en-US" sz="1200" i="1" kern="1200">
                <a:solidFill>
                  <a:schemeClr val="tx1"/>
                </a:solidFill>
                <a:effectLst/>
                <a:latin typeface="Arial"/>
                <a:ea typeface="ＭＳ Ｐゴシック" pitchFamily="-112" charset="-128"/>
                <a:cs typeface="Arial"/>
              </a:rPr>
              <a:t>sour</a:t>
            </a:r>
            <a:r>
              <a:rPr kumimoji="1" lang="en-US" sz="1200" kern="1200">
                <a:solidFill>
                  <a:schemeClr val="tx1"/>
                </a:solidFill>
                <a:effectLst/>
                <a:latin typeface="Arial"/>
                <a:ea typeface="ＭＳ Ｐゴシック" pitchFamily="-112" charset="-128"/>
                <a:cs typeface="Arial"/>
              </a:rPr>
              <a:t>, thank God also. Maybe this is just what you need for God to get your attention. Are you listening?</a:t>
            </a:r>
            <a:r>
              <a:rPr lang="en-SG">
                <a:effectLst/>
                <a:latin typeface="Arial"/>
                <a:cs typeface="Arial"/>
              </a:rPr>
              <a:t> </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As a result, the USA has been in horrible disarray: 78 million abortions, half of births to unwed mothers, 110 million people with STDs, disrespect around the world, involved in the longest war in US history in Afghanistan and Iraq, etc</a:t>
            </a:r>
            <a:r>
              <a:rPr kumimoji="1" lang="en-SG" sz="1200" kern="1200">
                <a:solidFill>
                  <a:schemeClr val="tx1"/>
                </a:solidFill>
                <a:effectLst/>
                <a:latin typeface="Arial"/>
                <a:ea typeface="ＭＳ Ｐゴシック" pitchFamily="-112" charset="-128"/>
                <a:cs typeface="Arial"/>
              </a:rPr>
              <a:t>.</a:t>
            </a:r>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The USA has been under the disciplining hand of God in order that the country might turn back to him.</a:t>
            </a:r>
            <a:r>
              <a:rPr lang="en-SG">
                <a:effectLst/>
                <a:latin typeface="Arial"/>
                <a:cs typeface="Arial"/>
              </a:rPr>
              <a:t> </a:t>
            </a:r>
            <a:endParaRPr lang="en-US">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Some of us could share our stories.</a:t>
            </a:r>
          </a:p>
          <a:p>
            <a:r>
              <a:rPr lang="en-US" dirty="0">
                <a:latin typeface="Arial"/>
                <a:cs typeface="Arial"/>
              </a:rPr>
              <a:t>Some have played with sin until we finally got disgusted with ourselves.</a:t>
            </a:r>
          </a:p>
          <a:p>
            <a:r>
              <a:rPr lang="en-US" dirty="0">
                <a:latin typeface="Arial"/>
                <a:cs typeface="Arial"/>
              </a:rPr>
              <a:t>Others of us have become complacent so that we hardly give God a thought until Sunday.</a:t>
            </a:r>
          </a:p>
          <a:p>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result? We lack love, joy, peace, patience, kindness, goodness, faithfulness, gentleness and self-control. How could we expect the fruit of the Spirit without being controlled by the Spirit?</a:t>
            </a:r>
          </a:p>
          <a:p>
            <a:r>
              <a:rPr lang="en-US" dirty="0">
                <a:latin typeface="Arial"/>
                <a:cs typeface="Arial"/>
              </a:rPr>
              <a:t>God is calling us to repentance—a change of mind in whom we trust.  He also wants to see in us the fruits of repentance—a change of actions that reveal we really did change our mind. </a:t>
            </a:r>
          </a:p>
          <a:p>
            <a:endParaRPr lang="en-US" dirty="0">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719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1442217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Israel’s repentance will bring forgiveness and blessing (2:18-27)</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65</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a:ea typeface="ＭＳ Ｐゴシック" pitchFamily="-112" charset="-128"/>
                <a:cs typeface="Arial"/>
              </a:rPr>
              <a:t>In the day of the LORD, God will send the indwelling of the Spirit upon all Jews and celestial signs [when the Jewish nation repents at the return of Christ] (2:28-32).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4083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2440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Are</a:t>
            </a:r>
            <a:r>
              <a:rPr lang="en-US" baseline="0" dirty="0">
                <a:latin typeface="Arial"/>
                <a:cs typeface="Arial"/>
              </a:rPr>
              <a:t> you really listening to what God is trying to tell you in your life?</a:t>
            </a:r>
          </a:p>
          <a:p>
            <a:r>
              <a:rPr lang="en-US" baseline="0" dirty="0">
                <a:latin typeface="Arial"/>
                <a:cs typeface="Arial"/>
              </a:rPr>
              <a:t>Maybe he is trying to discipline you.</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When God restores Israel as a nation He will judge the nations for abusing Judah (3:1-16).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77</a:t>
            </a:fld>
            <a:endParaRPr lang="en-US"/>
          </a:p>
        </p:txBody>
      </p:sp>
    </p:spTree>
    <p:extLst>
      <p:ext uri="{BB962C8B-B14F-4D97-AF65-F5344CB8AC3E}">
        <p14:creationId xmlns:p14="http://schemas.microsoft.com/office/powerpoint/2010/main" val="2065722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1991890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83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84</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85</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What should we do when we are </a:t>
            </a:r>
            <a:r>
              <a:rPr kumimoji="1" lang="en-US" sz="1200" u="sng" kern="1200">
                <a:solidFill>
                  <a:schemeClr val="tx1"/>
                </a:solidFill>
                <a:effectLst/>
                <a:latin typeface="Arial"/>
                <a:ea typeface="ＭＳ Ｐゴシック" pitchFamily="-112" charset="-128"/>
                <a:cs typeface="Arial"/>
              </a:rPr>
              <a:t>disciplined</a:t>
            </a:r>
            <a:r>
              <a:rPr kumimoji="1" lang="en-US" sz="1200" kern="1200">
                <a:solidFill>
                  <a:schemeClr val="tx1"/>
                </a:solidFill>
                <a:effectLst/>
                <a:latin typeface="Arial"/>
                <a:ea typeface="ＭＳ Ｐゴシック" pitchFamily="-112" charset="-128"/>
                <a:cs typeface="Arial"/>
              </a:rPr>
              <a:t>? </a:t>
            </a:r>
          </a:p>
          <a:p>
            <a:r>
              <a:rPr kumimoji="1" lang="en-US" sz="1200" kern="1200">
                <a:solidFill>
                  <a:schemeClr val="tx1"/>
                </a:solidFill>
                <a:effectLst/>
                <a:latin typeface="Arial"/>
                <a:ea typeface="ＭＳ Ｐゴシック" pitchFamily="-112" charset="-128"/>
                <a:cs typeface="Arial"/>
              </a:rPr>
              <a:t>Do you catch my double meaning here?</a:t>
            </a:r>
            <a:r>
              <a:rPr lang="en-SG">
                <a:effectLst/>
                <a:latin typeface="Arial"/>
                <a:cs typeface="Arial"/>
              </a:rPr>
              <a:t> </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33366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91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92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a:solidFill>
                  <a:schemeClr val="tx1"/>
                </a:solidFill>
                <a:effectLst/>
                <a:latin typeface="Arial"/>
                <a:ea typeface="ＭＳ Ｐゴシック" pitchFamily="-112" charset="-128"/>
                <a:cs typeface="Arial"/>
              </a:rPr>
              <a:t>.</a:t>
            </a:r>
          </a:p>
          <a:p>
            <a:r>
              <a:rPr kumimoji="1" lang="en-US" sz="1200" kern="1200">
                <a:solidFill>
                  <a:schemeClr val="tx1"/>
                </a:solidFill>
                <a:effectLst/>
                <a:latin typeface="Arial"/>
                <a:ea typeface="ＭＳ Ｐゴシック" pitchFamily="-112" charset="-128"/>
                <a:cs typeface="Arial"/>
              </a:rPr>
              <a:t>In April 2016 the most conservative Supreme Court justice died suddenly and his body was pronounced dead by a coroner who never actually saw the body, then the body was cremated within hours. This set the stage for a huge showdown whether the Court would shift to the Left for the next generation.</a:t>
            </a:r>
            <a:r>
              <a:rPr lang="en-SG">
                <a:effectLst/>
                <a:latin typeface="Arial"/>
                <a:cs typeface="Arial"/>
              </a:rPr>
              <a:t> </a:t>
            </a:r>
            <a:endParaRPr lang="en-US">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breaking point came last year when we actually had a candidate running for office under FBI investigation who destroyed 30,000 government documents.</a:t>
            </a:r>
          </a:p>
          <a:p>
            <a:r>
              <a:rPr lang="en-US">
                <a:latin typeface="Arial"/>
                <a:cs typeface="Arial"/>
              </a:rPr>
              <a:t>God brought American Christians to a breaking point. Franklin Graham devoted the year to 50 prayer vigils—one on the steps of each capital of each state in the USA.</a:t>
            </a:r>
          </a:p>
          <a:p>
            <a:r>
              <a:rPr lang="en-US">
                <a:latin typeface="Arial"/>
                <a:cs typeface="Arial"/>
              </a:rPr>
              <a:t>Election night showed a huge lead for Clinton until a massive prayer effort nationwide surged at about 8-9 PM, when it totally shifted. </a:t>
            </a:r>
          </a:p>
          <a:p>
            <a:r>
              <a:rPr lang="en-US">
                <a:latin typeface="Arial"/>
                <a:cs typeface="Arial"/>
              </a:rPr>
              <a:t>The result? The past 8 years over 1000 liberal elected officials have been removed from office, culminating in the first Republican president, House and Senate in nearly 100 years. Only 17 of the 50 state governors are liberal now. </a:t>
            </a:r>
          </a:p>
          <a:p>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culmination came just two days ago (7 April 2017) when Neil Gorsuch was confirmed to the Court, restoring the 5-4 Constitutional edge. This was by far the most enduring act of President Trump will have in his 4-year or 8-year term(s) of office.</a:t>
            </a:r>
            <a:r>
              <a:rPr lang="en-SG">
                <a:effectLst/>
                <a:latin typeface="Arial"/>
                <a:cs typeface="Arial"/>
              </a:rPr>
              <a:t> </a:t>
            </a:r>
            <a:endParaRPr lang="en-US">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B0E3E-4C19-1E4E-BB60-77CA92537176}" type="slidenum">
              <a:rPr lang="en-US" sz="1200">
                <a:solidFill>
                  <a:prstClr val="black"/>
                </a:solidFill>
              </a:rPr>
              <a:pPr/>
              <a:t>98</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kumimoji="1" lang="en-US" sz="1200" kern="120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a:solidFill>
                  <a:schemeClr val="tx1"/>
                </a:solidFill>
                <a:effectLst/>
                <a:latin typeface="Arial"/>
                <a:ea typeface="ＭＳ Ｐゴシック" pitchFamily="-112" charset="-128"/>
                <a:cs typeface="Arial"/>
              </a:rPr>
              <a:t>.</a:t>
            </a:r>
          </a:p>
          <a:p>
            <a:pPr eaLnBrk="1" hangingPunct="1"/>
            <a:r>
              <a:rPr lang="en-SG">
                <a:latin typeface="Arial"/>
                <a:ea typeface="ＭＳ Ｐゴシック" charset="0"/>
                <a:cs typeface="Arial"/>
              </a:rPr>
              <a:t>We still don’t see our need for him as we don’t see our need to pray.</a:t>
            </a:r>
          </a:p>
          <a:p>
            <a:pPr eaLnBrk="1" hangingPunct="1"/>
            <a:r>
              <a:rPr lang="en-SG">
                <a:latin typeface="Arial"/>
                <a:ea typeface="ＭＳ Ｐゴシック" charset="0"/>
                <a:cs typeface="Arial"/>
              </a:rPr>
              <a:t>We also need to be involved in his work: missions, teaching, accountability groups, finances, etc. </a:t>
            </a:r>
          </a:p>
          <a:p>
            <a:pPr eaLnBrk="1" hangingPunct="1"/>
            <a:endParaRPr lang="en-US">
              <a:latin typeface="Arial"/>
              <a:ea typeface="ＭＳ Ｐゴシック" charset="0"/>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So</a:t>
            </a:r>
            <a:r>
              <a:rPr kumimoji="1" lang="en-US" sz="1200" kern="1200" baseline="0">
                <a:solidFill>
                  <a:schemeClr val="tx1"/>
                </a:solidFill>
                <a:effectLst/>
                <a:latin typeface="Arial"/>
                <a:ea typeface="ＭＳ Ｐゴシック" pitchFamily="-112" charset="-128"/>
                <a:cs typeface="Arial"/>
              </a:rPr>
              <a:t> back to our original question</a:t>
            </a:r>
            <a:r>
              <a:rPr kumimoji="1" lang="mr-IN" sz="1200" kern="1200" baseline="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God makes things difficult so we refocus on him and this change of mind renews our lives.</a:t>
            </a:r>
          </a:p>
        </p:txBody>
      </p:sp>
    </p:spTree>
    <p:extLst>
      <p:ext uri="{BB962C8B-B14F-4D97-AF65-F5344CB8AC3E}">
        <p14:creationId xmlns:p14="http://schemas.microsoft.com/office/powerpoint/2010/main" val="3525408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5324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4050805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book </a:t>
            </a:r>
            <a:r>
              <a:rPr kumimoji="1" lang="en-US" sz="1200" i="1" kern="1200">
                <a:solidFill>
                  <a:schemeClr val="tx1"/>
                </a:solidFill>
                <a:effectLst/>
                <a:latin typeface="Arial"/>
                <a:ea typeface="ＭＳ Ｐゴシック" pitchFamily="-112" charset="-128"/>
                <a:cs typeface="Arial"/>
              </a:rPr>
              <a:t>Celebration of Discipline</a:t>
            </a:r>
            <a:r>
              <a:rPr kumimoji="1" lang="en-US" sz="1200" kern="1200">
                <a:solidFill>
                  <a:schemeClr val="tx1"/>
                </a:solidFill>
                <a:effectLst/>
                <a:latin typeface="Arial"/>
                <a:ea typeface="ＭＳ Ｐゴシック" pitchFamily="-112" charset="-128"/>
                <a:cs typeface="Arial"/>
              </a:rPr>
              <a:t> shows the value of spiritual disciplines</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81321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8</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cs typeface="Arial"/>
            </a:endParaRPr>
          </a:p>
          <a:p>
            <a:pPr eaLnBrk="1" hangingPunct="1"/>
            <a:r>
              <a:rPr kumimoji="1" lang="en-US" sz="1200" kern="1200">
                <a:solidFill>
                  <a:schemeClr val="tx1"/>
                </a:solidFill>
                <a:effectLst/>
                <a:latin typeface="Arial"/>
                <a:ea typeface="ＭＳ Ｐゴシック" pitchFamily="-112" charset="-128"/>
                <a:cs typeface="Arial"/>
              </a:rPr>
              <a:t>Although I cannot be dogmatic about dating Joel, the best option is that Joel prophesied after the Babylonians took 10,000 people of Judah captive in 597 BC.</a:t>
            </a:r>
            <a:r>
              <a:rPr lang="en-SG">
                <a:effectLst/>
                <a:latin typeface="Arial"/>
                <a:cs typeface="Arial"/>
              </a:rPr>
              <a:t> </a:t>
            </a:r>
          </a:p>
          <a:p>
            <a:pPr eaLnBrk="1" hangingPunct="1"/>
            <a:r>
              <a:rPr kumimoji="1" lang="en-US" sz="1200" kern="1200">
                <a:solidFill>
                  <a:schemeClr val="tx1"/>
                </a:solidFill>
                <a:effectLst/>
                <a:latin typeface="Arial"/>
                <a:ea typeface="ＭＳ Ｐゴシック" pitchFamily="-112" charset="-128"/>
                <a:cs typeface="Arial"/>
              </a:rPr>
              <a:t>However, he doesn’t mention the fall of Jerusalem in 586 BC. Therefore, he seemed to have ministered during this 11-year period just after a locust invasion and drought</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Ar</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46768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3037929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69537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57387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57861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242338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885919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94072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67020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5/06/22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97390530"/>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5/06/22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972975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5/06/22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1171418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2308232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5/06/22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057621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5/06/22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5094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5/06/22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2734180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5/06/22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7292700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5/06/22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092837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5/06/22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97098275"/>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5/06/22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52589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5/06/22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224478462"/>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94122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3144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194432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44282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19842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48074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6155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30231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01298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08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31120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1803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19443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2729083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27806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24574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52972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878815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990114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211011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296674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50378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973417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49894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63492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634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CF5953D-4CBE-7042-8ED3-2889C9499FF5}" type="slidenum">
              <a:rPr lang="en-US"/>
              <a:pPr>
                <a:defRPr/>
              </a:pPr>
              <a:t>‹#›</a:t>
            </a:fld>
            <a:endParaRPr lang="en-US"/>
          </a:p>
        </p:txBody>
      </p:sp>
    </p:spTree>
    <p:extLst>
      <p:ext uri="{BB962C8B-B14F-4D97-AF65-F5344CB8AC3E}">
        <p14:creationId xmlns:p14="http://schemas.microsoft.com/office/powerpoint/2010/main" val="3753511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43542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412389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2542262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84674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7023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68865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62803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468434"/>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179764"/>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72570"/>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8A345F-345D-354F-B62B-59A85A943192}" type="slidenum">
              <a:rPr lang="en-US"/>
              <a:pPr>
                <a:defRPr/>
              </a:pPr>
              <a:t>‹#›</a:t>
            </a:fld>
            <a:endParaRPr lang="en-US"/>
          </a:p>
        </p:txBody>
      </p:sp>
    </p:spTree>
    <p:extLst>
      <p:ext uri="{BB962C8B-B14F-4D97-AF65-F5344CB8AC3E}">
        <p14:creationId xmlns:p14="http://schemas.microsoft.com/office/powerpoint/2010/main" val="4072346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628139"/>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817349"/>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872442"/>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402465"/>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4258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397770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375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6018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6162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88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DF1B416-17FC-A94B-B814-0174A93AE8D6}" type="slidenum">
              <a:rPr lang="en-US"/>
              <a:pPr>
                <a:defRPr/>
              </a:pPr>
              <a:t>‹#›</a:t>
            </a:fld>
            <a:endParaRPr lang="en-US"/>
          </a:p>
        </p:txBody>
      </p:sp>
    </p:spTree>
    <p:extLst>
      <p:ext uri="{BB962C8B-B14F-4D97-AF65-F5344CB8AC3E}">
        <p14:creationId xmlns:p14="http://schemas.microsoft.com/office/powerpoint/2010/main" val="4152947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6986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6739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7583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2700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7562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868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265226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658397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878134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61132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A01568C-B128-7249-A5BA-45A578ED7D14}" type="slidenum">
              <a:rPr lang="en-US"/>
              <a:pPr>
                <a:defRPr/>
              </a:pPr>
              <a:t>‹#›</a:t>
            </a:fld>
            <a:endParaRPr lang="en-US"/>
          </a:p>
        </p:txBody>
      </p:sp>
    </p:spTree>
    <p:extLst>
      <p:ext uri="{BB962C8B-B14F-4D97-AF65-F5344CB8AC3E}">
        <p14:creationId xmlns:p14="http://schemas.microsoft.com/office/powerpoint/2010/main" val="20476562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27648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858927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917886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229823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49224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787921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891794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4469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2294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915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8164C167-B3FE-4C42-BC70-00F26CB6DCE4}" type="slidenum">
              <a:rPr lang="en-US"/>
              <a:pPr>
                <a:defRPr/>
              </a:pPr>
              <a:t>‹#›</a:t>
            </a:fld>
            <a:endParaRPr lang="en-US"/>
          </a:p>
        </p:txBody>
      </p:sp>
    </p:spTree>
    <p:extLst>
      <p:ext uri="{BB962C8B-B14F-4D97-AF65-F5344CB8AC3E}">
        <p14:creationId xmlns:p14="http://schemas.microsoft.com/office/powerpoint/2010/main" val="2007315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9193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6874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4328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4750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6958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9349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9791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338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E416AF08-701B-F346-A671-97C76E99C6E3}" type="slidenum">
              <a:rPr lang="en-US"/>
              <a:pPr>
                <a:defRPr/>
              </a:pPr>
              <a:t>‹#›</a:t>
            </a:fld>
            <a:endParaRPr lang="en-US"/>
          </a:p>
        </p:txBody>
      </p:sp>
    </p:spTree>
    <p:extLst>
      <p:ext uri="{BB962C8B-B14F-4D97-AF65-F5344CB8AC3E}">
        <p14:creationId xmlns:p14="http://schemas.microsoft.com/office/powerpoint/2010/main" val="3338607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84468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C1ED76D-8B0B-7A4D-90D1-41B4FA82BFC8}" type="slidenum">
              <a:rPr lang="en-US"/>
              <a:pPr>
                <a:defRPr/>
              </a:pPr>
              <a:t>‹#›</a:t>
            </a:fld>
            <a:endParaRPr lang="en-US"/>
          </a:p>
        </p:txBody>
      </p:sp>
    </p:spTree>
    <p:extLst>
      <p:ext uri="{BB962C8B-B14F-4D97-AF65-F5344CB8AC3E}">
        <p14:creationId xmlns:p14="http://schemas.microsoft.com/office/powerpoint/2010/main" val="1509056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5A6C253-5DFD-1442-B1EF-C251AADE5E3B}" type="slidenum">
              <a:rPr lang="en-US"/>
              <a:pPr>
                <a:defRPr/>
              </a:pPr>
              <a:t>‹#›</a:t>
            </a:fld>
            <a:endParaRPr lang="en-US"/>
          </a:p>
        </p:txBody>
      </p:sp>
    </p:spTree>
    <p:extLst>
      <p:ext uri="{BB962C8B-B14F-4D97-AF65-F5344CB8AC3E}">
        <p14:creationId xmlns:p14="http://schemas.microsoft.com/office/powerpoint/2010/main" val="352096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3F69FD4-4FC8-5345-A531-5196892D50EB}" type="slidenum">
              <a:rPr lang="en-US"/>
              <a:pPr>
                <a:defRPr/>
              </a:pPr>
              <a:t>‹#›</a:t>
            </a:fld>
            <a:endParaRPr lang="en-US"/>
          </a:p>
        </p:txBody>
      </p:sp>
    </p:spTree>
    <p:extLst>
      <p:ext uri="{BB962C8B-B14F-4D97-AF65-F5344CB8AC3E}">
        <p14:creationId xmlns:p14="http://schemas.microsoft.com/office/powerpoint/2010/main" val="2022461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437B6F7-05C4-F74F-9DD5-ED4F19D67A78}" type="slidenum">
              <a:rPr lang="en-US"/>
              <a:pPr>
                <a:defRPr/>
              </a:pPr>
              <a:t>‹#›</a:t>
            </a:fld>
            <a:endParaRPr lang="en-US"/>
          </a:p>
        </p:txBody>
      </p:sp>
    </p:spTree>
    <p:extLst>
      <p:ext uri="{BB962C8B-B14F-4D97-AF65-F5344CB8AC3E}">
        <p14:creationId xmlns:p14="http://schemas.microsoft.com/office/powerpoint/2010/main" val="3335522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CC17A64-E3D9-5C47-9A66-1E31E78FADD2}" type="slidenum">
              <a:rPr lang="en-US"/>
              <a:pPr>
                <a:defRPr/>
              </a:pPr>
              <a:t>‹#›</a:t>
            </a:fld>
            <a:endParaRPr lang="en-US"/>
          </a:p>
        </p:txBody>
      </p:sp>
    </p:spTree>
    <p:extLst>
      <p:ext uri="{BB962C8B-B14F-4D97-AF65-F5344CB8AC3E}">
        <p14:creationId xmlns:p14="http://schemas.microsoft.com/office/powerpoint/2010/main" val="3408654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177626219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362209408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105817793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30971389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6929221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3128757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223045953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23587570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202138353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18283041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31698676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418823262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198750070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2918013652"/>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1199052326"/>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417652791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1392041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318554998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104551205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149518070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75258270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190437319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3894759828"/>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65C104E-A5F6-1842-8EA7-6235185C07F2}" type="slidenum">
              <a:rPr lang="en-US"/>
              <a:pPr>
                <a:defRPr/>
              </a:pPr>
              <a:t>‹#›</a:t>
            </a:fld>
            <a:endParaRPr lang="en-US"/>
          </a:p>
        </p:txBody>
      </p:sp>
    </p:spTree>
    <p:extLst>
      <p:ext uri="{BB962C8B-B14F-4D97-AF65-F5344CB8AC3E}">
        <p14:creationId xmlns:p14="http://schemas.microsoft.com/office/powerpoint/2010/main" val="3041466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BB92F9D-FE9F-3A4D-B203-2BFA19424059}" type="slidenum">
              <a:rPr lang="en-US"/>
              <a:pPr>
                <a:defRPr/>
              </a:pPr>
              <a:t>‹#›</a:t>
            </a:fld>
            <a:endParaRPr lang="en-US"/>
          </a:p>
        </p:txBody>
      </p:sp>
    </p:spTree>
    <p:extLst>
      <p:ext uri="{BB962C8B-B14F-4D97-AF65-F5344CB8AC3E}">
        <p14:creationId xmlns:p14="http://schemas.microsoft.com/office/powerpoint/2010/main" val="2885045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35F5F6A-C621-DD4F-9B27-6A0815FE2BE9}" type="slidenum">
              <a:rPr lang="en-US"/>
              <a:pPr>
                <a:defRPr/>
              </a:pPr>
              <a:t>‹#›</a:t>
            </a:fld>
            <a:endParaRPr lang="en-US"/>
          </a:p>
        </p:txBody>
      </p:sp>
    </p:spTree>
    <p:extLst>
      <p:ext uri="{BB962C8B-B14F-4D97-AF65-F5344CB8AC3E}">
        <p14:creationId xmlns:p14="http://schemas.microsoft.com/office/powerpoint/2010/main" val="3424514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793BB23-B4C6-5446-B804-62637E47B215}" type="slidenum">
              <a:rPr lang="en-US"/>
              <a:pPr>
                <a:defRPr/>
              </a:pPr>
              <a:t>‹#›</a:t>
            </a:fld>
            <a:endParaRPr lang="en-US"/>
          </a:p>
        </p:txBody>
      </p:sp>
    </p:spTree>
    <p:extLst>
      <p:ext uri="{BB962C8B-B14F-4D97-AF65-F5344CB8AC3E}">
        <p14:creationId xmlns:p14="http://schemas.microsoft.com/office/powerpoint/2010/main" val="3877519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638711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591FFB1-636F-344B-8126-FDEBC1005308}" type="slidenum">
              <a:rPr lang="en-US"/>
              <a:pPr>
                <a:defRPr/>
              </a:pPr>
              <a:t>‹#›</a:t>
            </a:fld>
            <a:endParaRPr lang="en-US"/>
          </a:p>
        </p:txBody>
      </p:sp>
    </p:spTree>
    <p:extLst>
      <p:ext uri="{BB962C8B-B14F-4D97-AF65-F5344CB8AC3E}">
        <p14:creationId xmlns:p14="http://schemas.microsoft.com/office/powerpoint/2010/main" val="1483556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C8570D4-28F6-4E4E-9C19-70A7212BD28B}" type="slidenum">
              <a:rPr lang="en-US"/>
              <a:pPr>
                <a:defRPr/>
              </a:pPr>
              <a:t>‹#›</a:t>
            </a:fld>
            <a:endParaRPr lang="en-US"/>
          </a:p>
        </p:txBody>
      </p:sp>
    </p:spTree>
    <p:extLst>
      <p:ext uri="{BB962C8B-B14F-4D97-AF65-F5344CB8AC3E}">
        <p14:creationId xmlns:p14="http://schemas.microsoft.com/office/powerpoint/2010/main" val="32966771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43EF61E-CEAC-034A-8A04-C3FF4E898CF4}" type="slidenum">
              <a:rPr lang="en-US"/>
              <a:pPr>
                <a:defRPr/>
              </a:pPr>
              <a:t>‹#›</a:t>
            </a:fld>
            <a:endParaRPr lang="en-US"/>
          </a:p>
        </p:txBody>
      </p:sp>
    </p:spTree>
    <p:extLst>
      <p:ext uri="{BB962C8B-B14F-4D97-AF65-F5344CB8AC3E}">
        <p14:creationId xmlns:p14="http://schemas.microsoft.com/office/powerpoint/2010/main" val="2140842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CB2706D-8AE2-DD4A-BBEA-75C734426FFA}" type="slidenum">
              <a:rPr lang="en-US"/>
              <a:pPr>
                <a:defRPr/>
              </a:pPr>
              <a:t>‹#›</a:t>
            </a:fld>
            <a:endParaRPr lang="en-US"/>
          </a:p>
        </p:txBody>
      </p:sp>
    </p:spTree>
    <p:extLst>
      <p:ext uri="{BB962C8B-B14F-4D97-AF65-F5344CB8AC3E}">
        <p14:creationId xmlns:p14="http://schemas.microsoft.com/office/powerpoint/2010/main" val="4130305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0A84592-6AB5-3B44-ABD8-059051F79B81}" type="slidenum">
              <a:rPr lang="en-US"/>
              <a:pPr>
                <a:defRPr/>
              </a:pPr>
              <a:t>‹#›</a:t>
            </a:fld>
            <a:endParaRPr lang="en-US"/>
          </a:p>
        </p:txBody>
      </p:sp>
    </p:spTree>
    <p:extLst>
      <p:ext uri="{BB962C8B-B14F-4D97-AF65-F5344CB8AC3E}">
        <p14:creationId xmlns:p14="http://schemas.microsoft.com/office/powerpoint/2010/main" val="392370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985FD52-87AC-F945-96A7-551639588D2C}" type="slidenum">
              <a:rPr lang="en-US"/>
              <a:pPr>
                <a:defRPr/>
              </a:pPr>
              <a:t>‹#›</a:t>
            </a:fld>
            <a:endParaRPr lang="en-US"/>
          </a:p>
        </p:txBody>
      </p:sp>
    </p:spTree>
    <p:extLst>
      <p:ext uri="{BB962C8B-B14F-4D97-AF65-F5344CB8AC3E}">
        <p14:creationId xmlns:p14="http://schemas.microsoft.com/office/powerpoint/2010/main" val="1796787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F70FB2B-10B4-5545-BA3A-45347F57E0C1}" type="slidenum">
              <a:rPr lang="en-US"/>
              <a:pPr>
                <a:defRPr/>
              </a:pPr>
              <a:t>‹#›</a:t>
            </a:fld>
            <a:endParaRPr lang="en-US"/>
          </a:p>
        </p:txBody>
      </p:sp>
    </p:spTree>
    <p:extLst>
      <p:ext uri="{BB962C8B-B14F-4D97-AF65-F5344CB8AC3E}">
        <p14:creationId xmlns:p14="http://schemas.microsoft.com/office/powerpoint/2010/main" val="1563781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4310A5C-917D-3642-8581-5DB0B751CF50}" type="slidenum">
              <a:rPr lang="en-US"/>
              <a:pPr>
                <a:defRPr/>
              </a:pPr>
              <a:t>‹#›</a:t>
            </a:fld>
            <a:endParaRPr lang="en-US"/>
          </a:p>
        </p:txBody>
      </p:sp>
    </p:spTree>
    <p:extLst>
      <p:ext uri="{BB962C8B-B14F-4D97-AF65-F5344CB8AC3E}">
        <p14:creationId xmlns:p14="http://schemas.microsoft.com/office/powerpoint/2010/main" val="2291029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568FBCF4-0C41-D547-AC6A-D93568A01BCD}" type="slidenum">
              <a:rPr lang="en-US"/>
              <a:pPr>
                <a:defRPr/>
              </a:pPr>
              <a:t>‹#›</a:t>
            </a:fld>
            <a:endParaRPr lang="en-US"/>
          </a:p>
        </p:txBody>
      </p:sp>
    </p:spTree>
    <p:extLst>
      <p:ext uri="{BB962C8B-B14F-4D97-AF65-F5344CB8AC3E}">
        <p14:creationId xmlns:p14="http://schemas.microsoft.com/office/powerpoint/2010/main" val="1519444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644F3C80-B5EA-6948-936B-B498DB54DE2E}" type="slidenum">
              <a:rPr lang="en-US"/>
              <a:pPr>
                <a:defRPr/>
              </a:pPr>
              <a:t>‹#›</a:t>
            </a:fld>
            <a:endParaRPr lang="en-US"/>
          </a:p>
        </p:txBody>
      </p:sp>
    </p:spTree>
    <p:extLst>
      <p:ext uri="{BB962C8B-B14F-4D97-AF65-F5344CB8AC3E}">
        <p14:creationId xmlns:p14="http://schemas.microsoft.com/office/powerpoint/2010/main" val="31075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3094003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DD06805-0F30-7248-81F4-EF6A8833DBCE}" type="slidenum">
              <a:rPr lang="en-US"/>
              <a:pPr>
                <a:defRPr/>
              </a:pPr>
              <a:t>‹#›</a:t>
            </a:fld>
            <a:endParaRPr lang="en-US"/>
          </a:p>
        </p:txBody>
      </p:sp>
    </p:spTree>
    <p:extLst>
      <p:ext uri="{BB962C8B-B14F-4D97-AF65-F5344CB8AC3E}">
        <p14:creationId xmlns:p14="http://schemas.microsoft.com/office/powerpoint/2010/main" val="2490701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AD633E85-8EDE-D946-9E3D-D0995B00C003}" type="slidenum">
              <a:rPr lang="en-US"/>
              <a:pPr>
                <a:defRPr/>
              </a:pPr>
              <a:t>‹#›</a:t>
            </a:fld>
            <a:endParaRPr lang="en-US"/>
          </a:p>
        </p:txBody>
      </p:sp>
    </p:spTree>
    <p:extLst>
      <p:ext uri="{BB962C8B-B14F-4D97-AF65-F5344CB8AC3E}">
        <p14:creationId xmlns:p14="http://schemas.microsoft.com/office/powerpoint/2010/main" val="568526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0F6CA432-38AF-4D4B-B02A-061608E16D7E}" type="slidenum">
              <a:rPr lang="en-US"/>
              <a:pPr>
                <a:defRPr/>
              </a:pPr>
              <a:t>‹#›</a:t>
            </a:fld>
            <a:endParaRPr lang="en-US"/>
          </a:p>
        </p:txBody>
      </p:sp>
    </p:spTree>
    <p:extLst>
      <p:ext uri="{BB962C8B-B14F-4D97-AF65-F5344CB8AC3E}">
        <p14:creationId xmlns:p14="http://schemas.microsoft.com/office/powerpoint/2010/main" val="643458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8D2FAC72-1137-2D44-A816-1BEDE92F87D6}" type="slidenum">
              <a:rPr lang="en-US"/>
              <a:pPr>
                <a:defRPr/>
              </a:pPr>
              <a:t>‹#›</a:t>
            </a:fld>
            <a:endParaRPr lang="en-US"/>
          </a:p>
        </p:txBody>
      </p:sp>
    </p:spTree>
    <p:extLst>
      <p:ext uri="{BB962C8B-B14F-4D97-AF65-F5344CB8AC3E}">
        <p14:creationId xmlns:p14="http://schemas.microsoft.com/office/powerpoint/2010/main" val="3008943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AE1E09E-F9AF-2A44-A29B-66F43122C796}" type="slidenum">
              <a:rPr lang="en-US"/>
              <a:pPr>
                <a:defRPr/>
              </a:pPr>
              <a:t>‹#›</a:t>
            </a:fld>
            <a:endParaRPr lang="en-US"/>
          </a:p>
        </p:txBody>
      </p:sp>
    </p:spTree>
    <p:extLst>
      <p:ext uri="{BB962C8B-B14F-4D97-AF65-F5344CB8AC3E}">
        <p14:creationId xmlns:p14="http://schemas.microsoft.com/office/powerpoint/2010/main" val="4095322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5921CC7-EBCB-8741-BB28-66D0F8900927}" type="slidenum">
              <a:rPr lang="en-US"/>
              <a:pPr>
                <a:defRPr/>
              </a:pPr>
              <a:t>‹#›</a:t>
            </a:fld>
            <a:endParaRPr lang="en-US"/>
          </a:p>
        </p:txBody>
      </p:sp>
    </p:spTree>
    <p:extLst>
      <p:ext uri="{BB962C8B-B14F-4D97-AF65-F5344CB8AC3E}">
        <p14:creationId xmlns:p14="http://schemas.microsoft.com/office/powerpoint/2010/main" val="60394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3A09CB9F-15B0-8E47-BD5E-2F3DA283ABD6}" type="slidenum">
              <a:rPr lang="en-US"/>
              <a:pPr>
                <a:defRPr/>
              </a:pPr>
              <a:t>‹#›</a:t>
            </a:fld>
            <a:endParaRPr lang="en-US"/>
          </a:p>
        </p:txBody>
      </p:sp>
    </p:spTree>
    <p:extLst>
      <p:ext uri="{BB962C8B-B14F-4D97-AF65-F5344CB8AC3E}">
        <p14:creationId xmlns:p14="http://schemas.microsoft.com/office/powerpoint/2010/main" val="740560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D73B74DB-78CA-984A-8FDF-A3F33EB1AC5E}" type="slidenum">
              <a:rPr lang="en-US"/>
              <a:pPr>
                <a:defRPr/>
              </a:pPr>
              <a:t>‹#›</a:t>
            </a:fld>
            <a:endParaRPr lang="en-US"/>
          </a:p>
        </p:txBody>
      </p:sp>
    </p:spTree>
    <p:extLst>
      <p:ext uri="{BB962C8B-B14F-4D97-AF65-F5344CB8AC3E}">
        <p14:creationId xmlns:p14="http://schemas.microsoft.com/office/powerpoint/2010/main" val="3313000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72A9C82-B2B6-144B-9C0B-93DC2FFE212D}" type="slidenum">
              <a:rPr lang="en-US"/>
              <a:pPr>
                <a:defRPr/>
              </a:pPr>
              <a:t>‹#›</a:t>
            </a:fld>
            <a:endParaRPr lang="en-US"/>
          </a:p>
        </p:txBody>
      </p:sp>
    </p:spTree>
    <p:extLst>
      <p:ext uri="{BB962C8B-B14F-4D97-AF65-F5344CB8AC3E}">
        <p14:creationId xmlns:p14="http://schemas.microsoft.com/office/powerpoint/2010/main" val="21654312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9021C7C1-085C-4345-91A7-3E9A57D8AFEA}" type="slidenum">
              <a:rPr lang="en-US"/>
              <a:pPr>
                <a:defRPr/>
              </a:pPr>
              <a:t>‹#›</a:t>
            </a:fld>
            <a:endParaRPr lang="en-US"/>
          </a:p>
        </p:txBody>
      </p:sp>
    </p:spTree>
    <p:extLst>
      <p:ext uri="{BB962C8B-B14F-4D97-AF65-F5344CB8AC3E}">
        <p14:creationId xmlns:p14="http://schemas.microsoft.com/office/powerpoint/2010/main" val="156111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4036002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96326-6FC9-B040-83E3-02CE0E026AA5}" type="slidenum">
              <a:rPr lang="en-US"/>
              <a:pPr>
                <a:defRPr/>
              </a:pPr>
              <a:t>‹#›</a:t>
            </a:fld>
            <a:endParaRPr lang="en-US"/>
          </a:p>
        </p:txBody>
      </p:sp>
    </p:spTree>
    <p:extLst>
      <p:ext uri="{BB962C8B-B14F-4D97-AF65-F5344CB8AC3E}">
        <p14:creationId xmlns:p14="http://schemas.microsoft.com/office/powerpoint/2010/main" val="20323155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CA00B84D-B698-934F-9756-026B99832A21}" type="slidenum">
              <a:rPr lang="en-US"/>
              <a:pPr>
                <a:defRPr/>
              </a:pPr>
              <a:t>‹#›</a:t>
            </a:fld>
            <a:endParaRPr lang="en-US"/>
          </a:p>
        </p:txBody>
      </p:sp>
    </p:spTree>
    <p:extLst>
      <p:ext uri="{BB962C8B-B14F-4D97-AF65-F5344CB8AC3E}">
        <p14:creationId xmlns:p14="http://schemas.microsoft.com/office/powerpoint/2010/main" val="25346282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7EF49B18-89A9-0645-A67B-BF712CC54880}" type="slidenum">
              <a:rPr lang="en-US"/>
              <a:pPr>
                <a:defRPr/>
              </a:pPr>
              <a:t>‹#›</a:t>
            </a:fld>
            <a:endParaRPr lang="en-US"/>
          </a:p>
        </p:txBody>
      </p:sp>
    </p:spTree>
    <p:extLst>
      <p:ext uri="{BB962C8B-B14F-4D97-AF65-F5344CB8AC3E}">
        <p14:creationId xmlns:p14="http://schemas.microsoft.com/office/powerpoint/2010/main" val="713197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AA35EEB-4EC4-2D4D-93B7-E0ABA80E62DC}" type="slidenum">
              <a:rPr lang="en-US"/>
              <a:pPr>
                <a:defRPr/>
              </a:pPr>
              <a:t>‹#›</a:t>
            </a:fld>
            <a:endParaRPr lang="en-US"/>
          </a:p>
        </p:txBody>
      </p:sp>
    </p:spTree>
    <p:extLst>
      <p:ext uri="{BB962C8B-B14F-4D97-AF65-F5344CB8AC3E}">
        <p14:creationId xmlns:p14="http://schemas.microsoft.com/office/powerpoint/2010/main" val="443143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B0DA8AE2-1EE6-644E-AC18-F3797629087F}" type="slidenum">
              <a:rPr lang="en-US"/>
              <a:pPr>
                <a:defRPr/>
              </a:pPr>
              <a:t>‹#›</a:t>
            </a:fld>
            <a:endParaRPr lang="en-US"/>
          </a:p>
        </p:txBody>
      </p:sp>
    </p:spTree>
    <p:extLst>
      <p:ext uri="{BB962C8B-B14F-4D97-AF65-F5344CB8AC3E}">
        <p14:creationId xmlns:p14="http://schemas.microsoft.com/office/powerpoint/2010/main" val="3617450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E457117-4510-4649-9ACD-F7E9B486F610}" type="slidenum">
              <a:rPr lang="en-US"/>
              <a:pPr>
                <a:defRPr/>
              </a:pPr>
              <a:t>‹#›</a:t>
            </a:fld>
            <a:endParaRPr lang="en-US"/>
          </a:p>
        </p:txBody>
      </p:sp>
    </p:spTree>
    <p:extLst>
      <p:ext uri="{BB962C8B-B14F-4D97-AF65-F5344CB8AC3E}">
        <p14:creationId xmlns:p14="http://schemas.microsoft.com/office/powerpoint/2010/main" val="1399032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8B5FD0D-E5A9-414E-A60A-E1C2A063967D}" type="slidenum">
              <a:rPr lang="en-US"/>
              <a:pPr>
                <a:defRPr/>
              </a:pPr>
              <a:t>‹#›</a:t>
            </a:fld>
            <a:endParaRPr lang="en-US"/>
          </a:p>
        </p:txBody>
      </p:sp>
    </p:spTree>
    <p:extLst>
      <p:ext uri="{BB962C8B-B14F-4D97-AF65-F5344CB8AC3E}">
        <p14:creationId xmlns:p14="http://schemas.microsoft.com/office/powerpoint/2010/main" val="3983620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3BCE044-60D2-FA44-A5B0-BE8EBD7C3F2C}" type="slidenum">
              <a:rPr lang="en-US"/>
              <a:pPr>
                <a:defRPr/>
              </a:pPr>
              <a:t>‹#›</a:t>
            </a:fld>
            <a:endParaRPr lang="en-US"/>
          </a:p>
        </p:txBody>
      </p:sp>
    </p:spTree>
    <p:extLst>
      <p:ext uri="{BB962C8B-B14F-4D97-AF65-F5344CB8AC3E}">
        <p14:creationId xmlns:p14="http://schemas.microsoft.com/office/powerpoint/2010/main" val="3111254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8025AC3-F452-E14B-A3C7-7DC04D6F390C}" type="slidenum">
              <a:rPr lang="en-US"/>
              <a:pPr>
                <a:defRPr/>
              </a:pPr>
              <a:t>‹#›</a:t>
            </a:fld>
            <a:endParaRPr lang="en-US"/>
          </a:p>
        </p:txBody>
      </p:sp>
    </p:spTree>
    <p:extLst>
      <p:ext uri="{BB962C8B-B14F-4D97-AF65-F5344CB8AC3E}">
        <p14:creationId xmlns:p14="http://schemas.microsoft.com/office/powerpoint/2010/main" val="25029626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4DAED70-71E5-AB4F-8C69-9595982C7905}" type="slidenum">
              <a:rPr lang="en-US"/>
              <a:pPr>
                <a:defRPr/>
              </a:pPr>
              <a:t>‹#›</a:t>
            </a:fld>
            <a:endParaRPr lang="en-US"/>
          </a:p>
        </p:txBody>
      </p:sp>
    </p:spTree>
    <p:extLst>
      <p:ext uri="{BB962C8B-B14F-4D97-AF65-F5344CB8AC3E}">
        <p14:creationId xmlns:p14="http://schemas.microsoft.com/office/powerpoint/2010/main" val="2010961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1392697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5F74D73-C70C-8E44-A39A-A71DC158365D}" type="slidenum">
              <a:rPr lang="en-US"/>
              <a:pPr>
                <a:defRPr/>
              </a:pPr>
              <a:t>‹#›</a:t>
            </a:fld>
            <a:endParaRPr lang="en-US"/>
          </a:p>
        </p:txBody>
      </p:sp>
    </p:spTree>
    <p:extLst>
      <p:ext uri="{BB962C8B-B14F-4D97-AF65-F5344CB8AC3E}">
        <p14:creationId xmlns:p14="http://schemas.microsoft.com/office/powerpoint/2010/main" val="1690827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6BBD1FE-A050-2E46-A067-9AF32E620AD7}" type="slidenum">
              <a:rPr lang="en-US"/>
              <a:pPr>
                <a:defRPr/>
              </a:pPr>
              <a:t>‹#›</a:t>
            </a:fld>
            <a:endParaRPr lang="en-US"/>
          </a:p>
        </p:txBody>
      </p:sp>
    </p:spTree>
    <p:extLst>
      <p:ext uri="{BB962C8B-B14F-4D97-AF65-F5344CB8AC3E}">
        <p14:creationId xmlns:p14="http://schemas.microsoft.com/office/powerpoint/2010/main" val="17005712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8880E67-E89E-3247-A465-D751891791AC}" type="slidenum">
              <a:rPr lang="en-US"/>
              <a:pPr>
                <a:defRPr/>
              </a:pPr>
              <a:t>‹#›</a:t>
            </a:fld>
            <a:endParaRPr lang="en-US"/>
          </a:p>
        </p:txBody>
      </p:sp>
    </p:spTree>
    <p:extLst>
      <p:ext uri="{BB962C8B-B14F-4D97-AF65-F5344CB8AC3E}">
        <p14:creationId xmlns:p14="http://schemas.microsoft.com/office/powerpoint/2010/main" val="38386674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0047612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3847818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061455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9480753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5422581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59682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581001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33920786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27009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9740092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4188541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753749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36841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0554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8115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076363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0767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2.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9.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09"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 id="2147485785" r:id="rId12"/>
    <p:sldLayoutId id="2147485786"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38178671"/>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 id="2147485955" r:id="rId12"/>
    <p:sldLayoutId id="21474859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5/06/22</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636173533"/>
      </p:ext>
    </p:extLst>
  </p:cSld>
  <p:clrMap bg1="lt1" tx1="dk1" bg2="lt2" tx2="dk2" accent1="accent1" accent2="accent2" accent3="accent3" accent4="accent4" accent5="accent5" accent6="accent6" hlink="hlink" folHlink="folHlink"/>
  <p:sldLayoutIdLst>
    <p:sldLayoutId id="2147485983" r:id="rId1"/>
    <p:sldLayoutId id="2147485984" r:id="rId2"/>
    <p:sldLayoutId id="2147485985" r:id="rId3"/>
    <p:sldLayoutId id="2147485986" r:id="rId4"/>
    <p:sldLayoutId id="2147485987" r:id="rId5"/>
    <p:sldLayoutId id="2147485988" r:id="rId6"/>
    <p:sldLayoutId id="2147485989" r:id="rId7"/>
    <p:sldLayoutId id="2147485990" r:id="rId8"/>
    <p:sldLayoutId id="2147485991" r:id="rId9"/>
    <p:sldLayoutId id="2147485992" r:id="rId10"/>
    <p:sldLayoutId id="214748599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760960"/>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 id="2147486046"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574092060"/>
      </p:ext>
    </p:extLst>
  </p:cSld>
  <p:clrMap bg1="dk2" tx1="lt1" bg2="dk1" tx2="lt2" accent1="accent1" accent2="accent2" accent3="accent3" accent4="accent4" accent5="accent5" accent6="accent6" hlink="hlink" folHlink="folHlink"/>
  <p:sldLayoutIdLst>
    <p:sldLayoutId id="2147486007" r:id="rId1"/>
    <p:sldLayoutId id="2147486008" r:id="rId2"/>
    <p:sldLayoutId id="2147486009" r:id="rId3"/>
    <p:sldLayoutId id="2147486010" r:id="rId4"/>
    <p:sldLayoutId id="2147486011" r:id="rId5"/>
    <p:sldLayoutId id="2147486012" r:id="rId6"/>
    <p:sldLayoutId id="2147486013" r:id="rId7"/>
    <p:sldLayoutId id="2147486014" r:id="rId8"/>
    <p:sldLayoutId id="2147486015" r:id="rId9"/>
    <p:sldLayoutId id="2147486016" r:id="rId10"/>
    <p:sldLayoutId id="2147486017" r:id="rId11"/>
    <p:sldLayoutId id="214748601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pPr defTabSz="449263" eaLnBrk="1" hangingPunct="1">
                <a:defRPr/>
              </a:pPr>
              <a:t>‹#›</a:t>
            </a:fld>
            <a:endParaRPr lang="en-GB"/>
          </a:p>
        </p:txBody>
      </p:sp>
    </p:spTree>
    <p:extLst>
      <p:ext uri="{BB962C8B-B14F-4D97-AF65-F5344CB8AC3E}">
        <p14:creationId xmlns:p14="http://schemas.microsoft.com/office/powerpoint/2010/main" val="2224482010"/>
      </p:ext>
    </p:extLst>
  </p:cSld>
  <p:clrMap bg1="lt1" tx1="dk1" bg2="lt2" tx2="dk2" accent1="accent1" accent2="accent2" accent3="accent3" accent4="accent4" accent5="accent5" accent6="accent6" hlink="hlink" folHlink="folHlink"/>
  <p:sldLayoutIdLst>
    <p:sldLayoutId id="214748602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25987"/>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1122780866"/>
      </p:ext>
    </p:extLst>
  </p:cSld>
  <p:clrMap bg1="dk2" tx1="lt1" bg2="dk1" tx2="lt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970624108"/>
      </p:ext>
    </p:extLst>
  </p:cSld>
  <p:clrMap bg1="dk2" tx1="lt1" bg2="dk1" tx2="lt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4057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856413"/>
            <a:chOff x="0" y="0"/>
            <a:chExt cx="5760" cy="4319"/>
          </a:xfrm>
        </p:grpSpPr>
        <p:sp>
          <p:nvSpPr>
            <p:cNvPr id="63385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6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6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1"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6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5373"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374"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6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6"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6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8"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0"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7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7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7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63388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8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63388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5393"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8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8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8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8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63389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15404" name="Group 39"/>
            <p:cNvGrpSpPr>
              <a:grpSpLocks/>
            </p:cNvGrpSpPr>
            <p:nvPr userDrawn="1"/>
          </p:nvGrpSpPr>
          <p:grpSpPr bwMode="auto">
            <a:xfrm>
              <a:off x="0" y="1632"/>
              <a:ext cx="5758" cy="1858"/>
              <a:chOff x="0" y="1632"/>
              <a:chExt cx="5758" cy="1858"/>
            </a:xfrm>
          </p:grpSpPr>
          <p:sp>
            <p:nvSpPr>
              <p:cNvPr id="63389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9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63389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38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390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63390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63390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C30CFB8C-D997-BE4D-BF17-6EA65C7C77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10"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7BC6420-5CBD-994E-930C-DB2BE84E95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F00F2F74-4E21-2747-B3CA-411D895AB0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3528EDAE-F66A-9B40-9045-505ED545A2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 id="2147485866" r:id="rId12"/>
    <p:sldLayoutId id="214748586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640BB746-9DE7-A944-9115-BEAF38ACA5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9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8839200" cy="6858000"/>
            <a:chOff x="0" y="0"/>
            <a:chExt cx="5568" cy="4320"/>
          </a:xfrm>
        </p:grpSpPr>
        <p:grpSp>
          <p:nvGrpSpPr>
            <p:cNvPr id="106504" name="Group 3"/>
            <p:cNvGrpSpPr>
              <a:grpSpLocks/>
            </p:cNvGrpSpPr>
            <p:nvPr userDrawn="1"/>
          </p:nvGrpSpPr>
          <p:grpSpPr bwMode="auto">
            <a:xfrm>
              <a:off x="0" y="0"/>
              <a:ext cx="3216" cy="3072"/>
              <a:chOff x="0" y="0"/>
              <a:chExt cx="2928" cy="2784"/>
            </a:xfrm>
          </p:grpSpPr>
          <p:sp>
            <p:nvSpPr>
              <p:cNvPr id="10651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5" name="Group 9"/>
            <p:cNvGrpSpPr>
              <a:grpSpLocks/>
            </p:cNvGrpSpPr>
            <p:nvPr userDrawn="1"/>
          </p:nvGrpSpPr>
          <p:grpSpPr bwMode="auto">
            <a:xfrm>
              <a:off x="2016" y="2016"/>
              <a:ext cx="2448" cy="2304"/>
              <a:chOff x="0" y="0"/>
              <a:chExt cx="2928" cy="2784"/>
            </a:xfrm>
          </p:grpSpPr>
          <p:sp>
            <p:nvSpPr>
              <p:cNvPr id="10651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6" name="Group 15"/>
            <p:cNvGrpSpPr>
              <a:grpSpLocks/>
            </p:cNvGrpSpPr>
            <p:nvPr userDrawn="1"/>
          </p:nvGrpSpPr>
          <p:grpSpPr bwMode="auto">
            <a:xfrm>
              <a:off x="2832" y="96"/>
              <a:ext cx="2736" cy="2592"/>
              <a:chOff x="0" y="0"/>
              <a:chExt cx="2928" cy="2784"/>
            </a:xfrm>
          </p:grpSpPr>
          <p:sp>
            <p:nvSpPr>
              <p:cNvPr id="10650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121F3B32-35EA-7144-BDD4-EF7A500C0B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80" r:id="rId1"/>
    <p:sldLayoutId id="2147485881" r:id="rId2"/>
    <p:sldLayoutId id="2147485882" r:id="rId3"/>
    <p:sldLayoutId id="2147485883" r:id="rId4"/>
    <p:sldLayoutId id="2147485884" r:id="rId5"/>
    <p:sldLayoutId id="2147485885" r:id="rId6"/>
    <p:sldLayoutId id="2147485886" r:id="rId7"/>
    <p:sldLayoutId id="2147485887" r:id="rId8"/>
    <p:sldLayoutId id="2147485888" r:id="rId9"/>
    <p:sldLayoutId id="2147485889" r:id="rId10"/>
    <p:sldLayoutId id="2147485890" r:id="rId11"/>
    <p:sldLayoutId id="2147485891"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12999065"/>
      </p:ext>
    </p:extLst>
  </p:cSld>
  <p:clrMap bg1="dk2" tx1="lt1" bg2="dk1" tx2="lt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94.xml"/></Relationships>
</file>

<file path=ppt/slides/_rels/slide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94.xml"/></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9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9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9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9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9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93.xml"/><Relationship Id="rId4" Type="http://schemas.openxmlformats.org/officeDocument/2006/relationships/image" Target="../media/image11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46.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offroaders.com/album/centralia/images/history/locust.-south.jpg" TargetMode="Externa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hyperlink" Target="http://www.offroaders.com/album/centralia/images/history/locust-north.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fjexpeditions.com/desert/florafauna/locust.jpg"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4.xml"/><Relationship Id="rId1" Type="http://schemas.openxmlformats.org/officeDocument/2006/relationships/themeOverride" Target="../theme/themeOverride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cmis.csiro.au/images/PressReleasePics/SaltLake/locust1.jp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robotcombat.com/images/locust-black.gif"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richard-seaman.com/Insects/Malaysia/Locust.jpg"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6.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94.xml"/></Relationships>
</file>

<file path=ppt/slides/_rels/slide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94.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94.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9.xml"/><Relationship Id="rId1" Type="http://schemas.openxmlformats.org/officeDocument/2006/relationships/themeOverride" Target="../theme/themeOverride4.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94.xml"/><Relationship Id="rId5" Type="http://schemas.openxmlformats.org/officeDocument/2006/relationships/image" Target="../media/image90.jpg"/><Relationship Id="rId4" Type="http://schemas.openxmlformats.org/officeDocument/2006/relationships/image" Target="../media/image8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94.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94.xm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94.xml"/></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61.xml"/><Relationship Id="rId4" Type="http://schemas.openxmlformats.org/officeDocument/2006/relationships/image" Target="../media/image21.png"/></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94.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94.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9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00.xml"/><Relationship Id="rId1" Type="http://schemas.openxmlformats.org/officeDocument/2006/relationships/themeOverride" Target="../theme/themeOverride5.xml"/><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161.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94.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94.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94.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94.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183.xml"/></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2.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kern="1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Joel</a:t>
            </a:r>
          </a:p>
        </p:txBody>
      </p:sp>
      <p:sp>
        <p:nvSpPr>
          <p:cNvPr id="8" name="Rectangle 2"/>
          <p:cNvSpPr txBox="1">
            <a:spLocks noChangeArrowheads="1"/>
          </p:cNvSpPr>
          <p:nvPr/>
        </p:nvSpPr>
        <p:spPr bwMode="auto">
          <a:xfrm>
            <a:off x="0" y="2348880"/>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Book of</a:t>
            </a: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Disciplined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468171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What do you have against me, Tyre and Sidon and you cities of Philistia? Are you trying to take revenge on me? If you are, then watch out! I will strike swiftly and pay you back for everything you have done.  </a:t>
            </a:r>
            <a:r>
              <a:rPr lang="en-SG" sz="2800" b="1" kern="0" baseline="30000">
                <a:solidFill>
                  <a:srgbClr val="FFFFFF"/>
                </a:solidFill>
                <a:effectLst>
                  <a:glow rad="127000">
                    <a:srgbClr val="000000"/>
                  </a:glow>
                </a:effectLst>
                <a:latin typeface="Arial" charset="0"/>
                <a:ea typeface="ＭＳ Ｐゴシック" charset="0"/>
                <a:cs typeface="ＭＳ Ｐゴシック" charset="0"/>
              </a:rPr>
              <a:t>5</a:t>
            </a:r>
            <a:r>
              <a:rPr lang="en-SG" sz="2800" b="1" kern="0">
                <a:solidFill>
                  <a:srgbClr val="FFFFFF"/>
                </a:solidFill>
                <a:effectLst>
                  <a:glow rad="127000">
                    <a:srgbClr val="000000"/>
                  </a:glow>
                </a:effectLst>
                <a:latin typeface="Arial" charset="0"/>
                <a:ea typeface="ＭＳ Ｐゴシック" charset="0"/>
                <a:cs typeface="ＭＳ Ｐゴシック" charset="0"/>
              </a:rPr>
              <a:t>You have taken my silver and gold and all my precious treasures, and have carried them off to your pagan temples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(Joel 3:4-5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Tree>
    <p:extLst>
      <p:ext uri="{BB962C8B-B14F-4D97-AF65-F5344CB8AC3E}">
        <p14:creationId xmlns:p14="http://schemas.microsoft.com/office/powerpoint/2010/main" val="3062224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295"/>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0" y="116632"/>
            <a:ext cx="9144000" cy="936104"/>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Joel</a:t>
            </a: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Let discipline bring repentance and repentance bring restoration.</a:t>
            </a: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Discipline</a:t>
              </a: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Repentance</a:t>
              </a: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Restoration</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8886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367" r="21755"/>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2580336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592"/>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Repentance will bring </a:t>
            </a:r>
            <a:r>
              <a:rPr lang="en-US" sz="6600" b="1" dirty="0">
                <a:solidFill>
                  <a:srgbClr val="FFFF00"/>
                </a:solidFill>
                <a:effectLst>
                  <a:glow rad="127000">
                    <a:schemeClr val="tx1"/>
                  </a:glow>
                </a:effectLst>
                <a:latin typeface="Arial" charset="0"/>
                <a:ea typeface="ＭＳ Ｐゴシック" charset="0"/>
                <a:cs typeface="ＭＳ Ｐゴシック" charset="0"/>
              </a:rPr>
              <a:t>restoration</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33598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en-US" sz="5400"/>
              <a:t>Be disciplined or you will be disciplined</a:t>
            </a:r>
            <a:r>
              <a:rPr lang="en-SG" sz="5400"/>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Accept God's discipline.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grpSp>
        <p:nvGrpSpPr>
          <p:cNvPr id="6" name="Group 5">
            <a:extLst>
              <a:ext uri="{FF2B5EF4-FFF2-40B4-BE49-F238E27FC236}">
                <a16:creationId xmlns:a16="http://schemas.microsoft.com/office/drawing/2014/main" id="{164C7844-2E1E-D34D-A25B-B549F2B6550E}"/>
              </a:ext>
            </a:extLst>
          </p:cNvPr>
          <p:cNvGrpSpPr/>
          <p:nvPr/>
        </p:nvGrpSpPr>
        <p:grpSpPr>
          <a:xfrm>
            <a:off x="-202392" y="-1742244"/>
            <a:ext cx="9346392" cy="8600244"/>
            <a:chOff x="-202392" y="-1742244"/>
            <a:chExt cx="9346392" cy="8600244"/>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579F66A-B3FA-534E-8513-FB26500BD34A}"/>
                </a:ext>
              </a:extLst>
            </p:cNvPr>
            <p:cNvSpPr/>
            <p:nvPr/>
          </p:nvSpPr>
          <p:spPr bwMode="auto">
            <a:xfrm>
              <a:off x="0" y="0"/>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A84EAA7D-5577-144C-A113-30CE29267828}"/>
                </a:ext>
              </a:extLst>
            </p:cNvPr>
            <p:cNvSpPr/>
            <p:nvPr/>
          </p:nvSpPr>
          <p:spPr bwMode="auto">
            <a:xfrm rot="20291109">
              <a:off x="-202392" y="372971"/>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78EAE73D-B977-3146-8B52-D231355DE155}"/>
                </a:ext>
              </a:extLst>
            </p:cNvPr>
            <p:cNvSpPr/>
            <p:nvPr/>
          </p:nvSpPr>
          <p:spPr bwMode="auto">
            <a:xfrm rot="1779812">
              <a:off x="289024" y="-1742244"/>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Rectangle 2">
            <a:extLst>
              <a:ext uri="{FF2B5EF4-FFF2-40B4-BE49-F238E27FC236}">
                <a16:creationId xmlns:a16="http://schemas.microsoft.com/office/drawing/2014/main" id="{91EC2A81-C6EB-7F4B-B049-6FD94A1D3978}"/>
              </a:ext>
            </a:extLst>
          </p:cNvPr>
          <p:cNvSpPr txBox="1">
            <a:spLocks noChangeArrowheads="1"/>
          </p:cNvSpPr>
          <p:nvPr/>
        </p:nvSpPr>
        <p:spPr bwMode="auto">
          <a:xfrm>
            <a:off x="1" y="0"/>
            <a:ext cx="1907703" cy="67139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My son, do not despise the L</a:t>
            </a:r>
            <a:r>
              <a:rPr lang="en-US" sz="2000" b="1" kern="0" dirty="0">
                <a:solidFill>
                  <a:schemeClr val="tx2"/>
                </a:solidFill>
                <a:effectLst>
                  <a:glow rad="127000">
                    <a:schemeClr val="bg1"/>
                  </a:glow>
                </a:effectLst>
                <a:latin typeface="Arial" charset="0"/>
                <a:ea typeface="ＭＳ Ｐゴシック" charset="0"/>
                <a:cs typeface="ＭＳ Ｐゴシック" charset="0"/>
              </a:rPr>
              <a:t>ORD</a:t>
            </a:r>
            <a:r>
              <a:rPr lang="en-US" sz="2400" b="1" kern="0" dirty="0">
                <a:solidFill>
                  <a:schemeClr val="tx2"/>
                </a:solidFill>
                <a:effectLst>
                  <a:glow rad="127000">
                    <a:schemeClr val="bg1"/>
                  </a:glow>
                </a:effectLst>
                <a:latin typeface="Arial" charset="0"/>
                <a:ea typeface="ＭＳ Ｐゴシック" charset="0"/>
                <a:cs typeface="ＭＳ Ｐゴシック" charset="0"/>
              </a:rPr>
              <a:t>’s discipline and do not resent his rebuke, because the L</a:t>
            </a:r>
            <a:r>
              <a:rPr lang="en-US" sz="2000" b="1" kern="0" dirty="0">
                <a:solidFill>
                  <a:schemeClr val="tx2"/>
                </a:solidFill>
                <a:effectLst>
                  <a:glow rad="127000">
                    <a:schemeClr val="bg1"/>
                  </a:glow>
                </a:effectLst>
                <a:latin typeface="Arial" charset="0"/>
                <a:ea typeface="ＭＳ Ｐゴシック" charset="0"/>
                <a:cs typeface="ＭＳ Ｐゴシック" charset="0"/>
              </a:rPr>
              <a:t>ORD</a:t>
            </a:r>
            <a:r>
              <a:rPr lang="en-US" sz="2400" b="1" kern="0" dirty="0">
                <a:solidFill>
                  <a:schemeClr val="tx2"/>
                </a:solidFill>
                <a:effectLst>
                  <a:glow rad="127000">
                    <a:schemeClr val="bg1"/>
                  </a:glow>
                </a:effectLst>
                <a:latin typeface="Arial" charset="0"/>
                <a:ea typeface="ＭＳ Ｐゴシック" charset="0"/>
                <a:cs typeface="ＭＳ Ｐゴシック" charset="0"/>
              </a:rPr>
              <a:t> disciplines those he loves, as a father the son he delights in.</a:t>
            </a:r>
          </a:p>
          <a:p>
            <a:pPr algn="r">
              <a:defRPr/>
            </a:pPr>
            <a:endParaRPr lang="en-US" sz="1600" b="1" kern="0" dirty="0">
              <a:solidFill>
                <a:schemeClr val="tx2"/>
              </a:solidFill>
              <a:effectLst>
                <a:glow rad="127000">
                  <a:schemeClr val="bg1"/>
                </a:glow>
              </a:effectLst>
              <a:latin typeface="Arial" charset="0"/>
              <a:ea typeface="ＭＳ Ｐゴシック" charset="0"/>
              <a:cs typeface="ＭＳ Ｐゴシック" charset="0"/>
            </a:endParaRPr>
          </a:p>
          <a:p>
            <a:pPr algn="r">
              <a:defRPr/>
            </a:pPr>
            <a:r>
              <a:rPr lang="en-US" sz="1600" b="1" i="1" kern="0" dirty="0">
                <a:solidFill>
                  <a:schemeClr val="tx2"/>
                </a:solidFill>
                <a:effectLst>
                  <a:glow rad="127000">
                    <a:schemeClr val="bg1"/>
                  </a:glow>
                </a:effectLst>
                <a:latin typeface="Arial" charset="0"/>
                <a:ea typeface="ＭＳ Ｐゴシック" charset="0"/>
                <a:cs typeface="ＭＳ Ｐゴシック" charset="0"/>
              </a:rPr>
              <a:t>Proverbs 3:11-12</a:t>
            </a:r>
            <a:endParaRPr lang="en-US" sz="2000" b="1" i="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180478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1268760"/>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1. Do you need God to strip you of everything before you repent? (Huang Sabin) </a:t>
            </a:r>
          </a:p>
        </p:txBody>
      </p:sp>
    </p:spTree>
    <p:extLst>
      <p:ext uri="{BB962C8B-B14F-4D97-AF65-F5344CB8AC3E}">
        <p14:creationId xmlns:p14="http://schemas.microsoft.com/office/powerpoint/2010/main" val="3828248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1268760"/>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2. Is God disciplining you to get your attention on him once again?</a:t>
            </a:r>
          </a:p>
        </p:txBody>
      </p:sp>
    </p:spTree>
    <p:extLst>
      <p:ext uri="{BB962C8B-B14F-4D97-AF65-F5344CB8AC3E}">
        <p14:creationId xmlns:p14="http://schemas.microsoft.com/office/powerpoint/2010/main" val="31783579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627784" y="1772816"/>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3. Have you considered fasting (1:14; 2:12) or do you think fasting isn’t for our modern age? Why wouldn’t it be?</a:t>
            </a:r>
          </a:p>
        </p:txBody>
      </p:sp>
    </p:spTree>
    <p:extLst>
      <p:ext uri="{BB962C8B-B14F-4D97-AF65-F5344CB8AC3E}">
        <p14:creationId xmlns:p14="http://schemas.microsoft.com/office/powerpoint/2010/main" val="1619413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Bible Exposition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8622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You have sold the people of Judah and Jerusalem to the Greeks, so they could take them far from their homeland</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3:6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Greeks were not a strong power until around 600-500 BC so Joel probably has a later date</a:t>
            </a:r>
          </a:p>
        </p:txBody>
      </p:sp>
    </p:spTree>
    <p:extLst>
      <p:ext uri="{BB962C8B-B14F-4D97-AF65-F5344CB8AC3E}">
        <p14:creationId xmlns:p14="http://schemas.microsoft.com/office/powerpoint/2010/main" val="270397403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1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1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2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eaLnBrk="1" hangingPunct="1">
              <a:defRPr/>
            </a:pPr>
            <a:r>
              <a:rPr lang="en-US" sz="2400" b="1" dirty="0">
                <a:solidFill>
                  <a:srgbClr val="FFFFFF"/>
                </a:solidFill>
                <a:latin typeface="Arial"/>
                <a:cs typeface="Arial"/>
              </a:rPr>
              <a:t>232  </a:t>
            </a:r>
          </a:p>
          <a:p>
            <a:pPr algn="ctr" eaLnBrk="1" hangingPunct="1">
              <a:defRPr/>
            </a:pPr>
            <a:r>
              <a:rPr lang="en-US" sz="2400" b="1" dirty="0">
                <a:solidFill>
                  <a:srgbClr val="FFFFFF"/>
                </a:solidFill>
                <a:latin typeface="Arial"/>
                <a:cs typeface="Arial"/>
              </a:rPr>
              <a:t>342</a:t>
            </a:r>
          </a:p>
          <a:p>
            <a:pPr algn="ctr" eaLnBrk="1" hangingPunct="1">
              <a:defRPr/>
            </a:pPr>
            <a:r>
              <a:rPr lang="en-US" sz="2400" b="1" dirty="0">
                <a:solidFill>
                  <a:srgbClr val="FFFFFF"/>
                </a:solidFill>
                <a:latin typeface="Arial"/>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Joel</a:t>
            </a:r>
          </a:p>
        </p:txBody>
      </p:sp>
      <p:sp>
        <p:nvSpPr>
          <p:cNvPr id="16282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a:t>
            </a:r>
            <a:r>
              <a:rPr lang="uk-UA"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a:t>
            </a: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Lamentations</a:t>
            </a:r>
          </a:p>
        </p:txBody>
      </p:sp>
      <p:sp>
        <p:nvSpPr>
          <p:cNvPr id="16282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2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627</a:t>
            </a:r>
          </a:p>
        </p:txBody>
      </p:sp>
      <p:sp>
        <p:nvSpPr>
          <p:cNvPr id="16283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uk-UA"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Key Dates</a:t>
            </a:r>
          </a:p>
        </p:txBody>
      </p:sp>
      <p:sp>
        <p:nvSpPr>
          <p:cNvPr id="16283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dirty="0">
                <a:solidFill>
                  <a:srgbClr val="FFFFFF"/>
                </a:solidFill>
                <a:latin typeface="Arial"/>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dirty="0">
                <a:solidFill>
                  <a:srgbClr val="FFFFFF"/>
                </a:solidFill>
                <a:latin typeface="Arial"/>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606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en-US" sz="3600" b="1" dirty="0">
                <a:effectLst>
                  <a:glow rad="177800">
                    <a:schemeClr val="bg2"/>
                  </a:glow>
                </a:effectLst>
              </a:rPr>
              <a:t>Joel Preached During King Nebuchadnezzar</a:t>
            </a:r>
            <a:r>
              <a:rPr lang="uk-UA" sz="3600" b="1" dirty="0">
                <a:effectLst>
                  <a:glow rad="177800">
                    <a:schemeClr val="bg2"/>
                  </a:glow>
                </a:effectLst>
              </a:rPr>
              <a:t>'</a:t>
            </a:r>
            <a:r>
              <a:rPr lang="en-US" sz="3600" b="1" dirty="0">
                <a:effectLst>
                  <a:glow rad="177800">
                    <a:schemeClr val="bg2"/>
                  </a:glow>
                </a:effectLst>
              </a:rPr>
              <a:t>s Reign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843808" y="216024"/>
            <a:ext cx="4320480" cy="1700808"/>
          </a:xfrm>
          <a:effectLst/>
        </p:spPr>
        <p:txBody>
          <a:bodyPr/>
          <a:lstStyle/>
          <a:p>
            <a:pPr marL="619125" indent="-619125" algn="l">
              <a:defRPr/>
            </a:pPr>
            <a:r>
              <a:rPr lang="en-US" b="1" dirty="0">
                <a:solidFill>
                  <a:schemeClr val="tx2"/>
                </a:solidFill>
                <a:effectLst>
                  <a:glow rad="127000">
                    <a:schemeClr val="bg1"/>
                  </a:glow>
                </a:effectLst>
                <a:latin typeface="Arial" charset="0"/>
                <a:ea typeface="ＭＳ Ｐゴシック" charset="0"/>
                <a:cs typeface="ＭＳ Ｐゴシック" charset="0"/>
              </a:rPr>
              <a:t>1. What to do now</a:t>
            </a:r>
          </a:p>
        </p:txBody>
      </p:sp>
      <p:sp>
        <p:nvSpPr>
          <p:cNvPr id="6" name="Rectangle 2"/>
          <p:cNvSpPr txBox="1">
            <a:spLocks noChangeArrowheads="1"/>
          </p:cNvSpPr>
          <p:nvPr/>
        </p:nvSpPr>
        <p:spPr bwMode="auto">
          <a:xfrm>
            <a:off x="2843808" y="1700808"/>
            <a:ext cx="4320480"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indent="-619125" algn="l">
              <a:defRPr/>
            </a:pPr>
            <a:r>
              <a:rPr lang="en-US" b="1" dirty="0">
                <a:solidFill>
                  <a:schemeClr val="tx2"/>
                </a:solidFill>
                <a:effectLst>
                  <a:glow rad="127000">
                    <a:schemeClr val="bg1"/>
                  </a:glow>
                </a:effectLst>
                <a:latin typeface="Arial" charset="0"/>
                <a:ea typeface="ＭＳ Ｐゴシック" charset="0"/>
                <a:cs typeface="ＭＳ Ｐゴシック" charset="0"/>
              </a:rPr>
              <a:t>2. How this will turn out</a:t>
            </a:r>
          </a:p>
        </p:txBody>
      </p:sp>
      <p:sp>
        <p:nvSpPr>
          <p:cNvPr id="7" name="Rectangle 2"/>
          <p:cNvSpPr txBox="1">
            <a:spLocks noChangeArrowheads="1"/>
          </p:cNvSpPr>
          <p:nvPr/>
        </p:nvSpPr>
        <p:spPr bwMode="auto">
          <a:xfrm>
            <a:off x="2987824" y="4581128"/>
            <a:ext cx="4320480"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"TO DO" list for today</a:t>
            </a:r>
          </a:p>
        </p:txBody>
      </p:sp>
    </p:spTree>
    <p:extLst>
      <p:ext uri="{BB962C8B-B14F-4D97-AF65-F5344CB8AC3E}">
        <p14:creationId xmlns:p14="http://schemas.microsoft.com/office/powerpoint/2010/main" val="4085019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4027975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367" r="21755"/>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1541768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Joel 1</a:t>
            </a:r>
          </a:p>
        </p:txBody>
      </p:sp>
    </p:spTree>
    <p:extLst>
      <p:ext uri="{BB962C8B-B14F-4D97-AF65-F5344CB8AC3E}">
        <p14:creationId xmlns:p14="http://schemas.microsoft.com/office/powerpoint/2010/main" val="50977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OK.</a:t>
            </a:r>
            <a:r>
              <a:rPr lang="ru-RU" altLang="zh-CN" sz="4400" b="1" dirty="0">
                <a:solidFill>
                  <a:srgbClr val="000000"/>
                </a:solidFill>
              </a:rPr>
              <a:t>"</a:t>
            </a:r>
            <a:endParaRPr lang="en-US" altLang="zh-CN" sz="4400" b="1" dirty="0">
              <a:solidFill>
                <a:srgbClr val="000000"/>
              </a:solidFill>
            </a:endParaRPr>
          </a:p>
        </p:txBody>
      </p:sp>
      <p:sp>
        <p:nvSpPr>
          <p:cNvPr id="8" name="Rectangle 2"/>
          <p:cNvSpPr txBox="1">
            <a:spLocks noChangeArrowheads="1"/>
          </p:cNvSpPr>
          <p:nvPr/>
        </p:nvSpPr>
        <p:spPr bwMode="auto">
          <a:xfrm>
            <a:off x="1187624" y="2909789"/>
            <a:ext cx="7200800"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The L</a:t>
            </a:r>
            <a:r>
              <a:rPr lang="en-US" sz="3200" b="1" dirty="0">
                <a:effectLst>
                  <a:glow rad="127000">
                    <a:schemeClr val="tx1"/>
                  </a:glow>
                </a:effectLst>
                <a:latin typeface="Arial" charset="0"/>
                <a:ea typeface="ＭＳ Ｐゴシック" charset="0"/>
              </a:rPr>
              <a:t>ORD</a:t>
            </a:r>
            <a:r>
              <a:rPr lang="en-US" sz="3600" b="1" dirty="0">
                <a:effectLst>
                  <a:glow rad="127000">
                    <a:schemeClr val="tx1"/>
                  </a:glow>
                </a:effectLst>
                <a:latin typeface="Arial" charset="0"/>
                <a:ea typeface="ＭＳ Ｐゴシック" charset="0"/>
              </a:rPr>
              <a:t> gave this message to Joel son of Pethuel</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rPr>
              <a:t>(Joel 1:1 </a:t>
            </a:r>
            <a:r>
              <a:rPr lang="en-US" sz="3200" b="1" dirty="0">
                <a:effectLst>
                  <a:glow rad="127000">
                    <a:schemeClr val="tx1"/>
                  </a:glow>
                </a:effectLst>
                <a:latin typeface="Arial" charset="0"/>
                <a:ea typeface="ＭＳ Ｐゴシック" charset="0"/>
              </a:rPr>
              <a:t>NLT</a:t>
            </a:r>
            <a:r>
              <a:rPr lang="en-US" sz="3600" b="1" dirty="0">
                <a:effectLst>
                  <a:glow rad="127000">
                    <a:schemeClr val="tx1"/>
                  </a:glow>
                </a:effectLst>
                <a:latin typeface="Arial" charset="0"/>
                <a:ea typeface="ＭＳ Ｐゴシック" charset="0"/>
              </a:rPr>
              <a:t>).</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ru-RU" altLang="zh-CN" sz="4000" b="1" dirty="0">
                <a:solidFill>
                  <a:schemeClr val="bg1"/>
                </a:solidFill>
                <a:effectLst>
                  <a:glow rad="165100">
                    <a:schemeClr val="tx1"/>
                  </a:glow>
                </a:effectLst>
                <a:latin typeface="Arial" charset="0"/>
                <a:ea typeface="ＭＳ Ｐゴシック" charset="0"/>
              </a:rPr>
              <a:t>"</a:t>
            </a:r>
            <a:r>
              <a:rPr lang="en-US" altLang="zh-CN" sz="4000" b="1" dirty="0">
                <a:solidFill>
                  <a:schemeClr val="bg1"/>
                </a:solidFill>
                <a:effectLst>
                  <a:glow rad="165100">
                    <a:schemeClr val="tx1"/>
                  </a:glow>
                </a:effectLst>
                <a:latin typeface="Arial" charset="0"/>
                <a:ea typeface="ＭＳ Ｐゴシック" charset="0"/>
              </a:rPr>
              <a:t>Tell them about the locusts.</a:t>
            </a:r>
            <a:r>
              <a:rPr lang="ru-RU" altLang="zh-CN" sz="4000" b="1" dirty="0">
                <a:solidFill>
                  <a:schemeClr val="bg1"/>
                </a:solidFill>
                <a:effectLst>
                  <a:glow rad="165100">
                    <a:schemeClr val="tx1"/>
                  </a:glow>
                </a:effectLst>
                <a:latin typeface="Arial" charset="0"/>
                <a:ea typeface="ＭＳ Ｐゴシック" charset="0"/>
              </a:rPr>
              <a:t>"</a:t>
            </a:r>
            <a:endParaRPr lang="en-US" altLang="zh-CN" b="1" dirty="0">
              <a:solidFill>
                <a:schemeClr val="bg1"/>
              </a:solidFill>
              <a:effectLst>
                <a:glow rad="165100">
                  <a:schemeClr val="tx1"/>
                </a:glow>
              </a:effectLst>
              <a:latin typeface="Arial" charset="0"/>
              <a:ea typeface="ＭＳ Ｐゴシック"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en-US" sz="3600" b="1" dirty="0">
                  <a:effectLst>
                    <a:glow rad="127000">
                      <a:schemeClr val="tx1"/>
                    </a:glow>
                  </a:effectLst>
                  <a:latin typeface="Arial" charset="0"/>
                  <a:ea typeface="ＭＳ Ｐゴシック" charset="0"/>
                </a:rPr>
                <a:t>No king noted = no date noted</a:t>
              </a:r>
            </a:p>
          </p:txBody>
        </p:sp>
      </p:grpSp>
    </p:spTree>
    <p:extLst>
      <p:ext uri="{BB962C8B-B14F-4D97-AF65-F5344CB8AC3E}">
        <p14:creationId xmlns:p14="http://schemas.microsoft.com/office/powerpoint/2010/main" val="2277320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4127348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Name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Joel</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L</a:t>
            </a:r>
            <a:r>
              <a:rPr lang="en-US" sz="3600" b="1" dirty="0">
                <a:effectLst>
                  <a:glow rad="127000">
                    <a:schemeClr val="tx1"/>
                  </a:glow>
                </a:effectLst>
                <a:latin typeface="Arial" charset="0"/>
                <a:ea typeface="ＭＳ Ｐゴシック" charset="0"/>
                <a:cs typeface="ＭＳ Ｐゴシック" charset="0"/>
              </a:rPr>
              <a:t>ORD</a:t>
            </a:r>
            <a:r>
              <a:rPr lang="en-US" sz="4000" b="1" dirty="0">
                <a:effectLst>
                  <a:glow rad="127000">
                    <a:schemeClr val="tx1"/>
                  </a:glow>
                </a:effectLst>
                <a:latin typeface="Arial" charset="0"/>
                <a:ea typeface="ＭＳ Ｐゴシック" charset="0"/>
                <a:cs typeface="ＭＳ Ｐゴシック" charset="0"/>
              </a:rPr>
              <a:t> God</a:t>
            </a: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Jo</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a:t>
            </a:r>
            <a:r>
              <a:rPr lang="en-US" sz="4000" b="1" i="1" dirty="0">
                <a:effectLst>
                  <a:glow rad="127000">
                    <a:schemeClr val="tx1"/>
                  </a:glow>
                </a:effectLst>
                <a:latin typeface="Arial" charset="0"/>
                <a:ea typeface="ＭＳ Ｐゴシック" charset="0"/>
                <a:cs typeface="ＭＳ Ｐゴシック" charset="0"/>
              </a:rPr>
              <a:t>Jehovah</a:t>
            </a:r>
            <a:r>
              <a:rPr lang="en-US" sz="4000" b="1" dirty="0">
                <a:effectLst>
                  <a:glow rad="127000">
                    <a:schemeClr val="tx1"/>
                  </a:glow>
                </a:effectLst>
                <a:latin typeface="Arial" charset="0"/>
                <a:ea typeface="ＭＳ Ｐゴシック" charset="0"/>
                <a:cs typeface="ＭＳ Ｐゴシック" charset="0"/>
              </a:rPr>
              <a:t> = L</a:t>
            </a:r>
            <a:r>
              <a:rPr lang="en-US" sz="3600" b="1" dirty="0">
                <a:effectLst>
                  <a:glow rad="127000">
                    <a:schemeClr val="tx1"/>
                  </a:glow>
                </a:effectLst>
                <a:latin typeface="Arial" charset="0"/>
                <a:ea typeface="ＭＳ Ｐゴシック" charset="0"/>
                <a:cs typeface="ＭＳ Ｐゴシック" charset="0"/>
              </a:rPr>
              <a:t>ORD</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El</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a:t>
            </a:r>
            <a:r>
              <a:rPr lang="en-US" sz="4000" b="1" i="1" dirty="0">
                <a:effectLst>
                  <a:glow rad="127000">
                    <a:schemeClr val="tx1"/>
                  </a:glow>
                </a:effectLst>
                <a:latin typeface="Arial" charset="0"/>
                <a:ea typeface="ＭＳ Ｐゴシック" charset="0"/>
                <a:cs typeface="ＭＳ Ｐゴシック" charset="0"/>
              </a:rPr>
              <a:t>Elohim</a:t>
            </a:r>
            <a:r>
              <a:rPr lang="en-US" sz="4000" b="1" dirty="0">
                <a:effectLst>
                  <a:glow rad="127000">
                    <a:schemeClr val="tx1"/>
                  </a:glow>
                </a:effectLst>
                <a:latin typeface="Arial" charset="0"/>
                <a:ea typeface="ＭＳ Ｐゴシック" charset="0"/>
                <a:cs typeface="ＭＳ Ｐゴシック" charset="0"/>
              </a:rPr>
              <a:t> = God</a:t>
            </a:r>
          </a:p>
        </p:txBody>
      </p:sp>
    </p:spTree>
    <p:extLst>
      <p:ext uri="{BB962C8B-B14F-4D97-AF65-F5344CB8AC3E}">
        <p14:creationId xmlns:p14="http://schemas.microsoft.com/office/powerpoint/2010/main" val="3384946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99392"/>
            <a:ext cx="5652120" cy="68580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 In all your history,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has anything like this happened before?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3</a:t>
            </a:r>
            <a:r>
              <a:rPr lang="en-US" sz="3200" b="1" dirty="0">
                <a:effectLst>
                  <a:glow rad="127000">
                    <a:schemeClr val="tx1"/>
                  </a:glow>
                </a:effectLst>
                <a:latin typeface="Arial" charset="0"/>
                <a:ea typeface="ＭＳ Ｐゴシック" charset="0"/>
                <a:cs typeface="ＭＳ Ｐゴシック" charset="0"/>
              </a:rPr>
              <a:t>Tell your children about it in the years to come,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let your children tell their children.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Pass the story down from generation to generation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899931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mn-ea"/>
                <a:cs typeface="+mn-cs"/>
              </a:rPr>
              <a:t> </a:t>
            </a:r>
            <a:endParaRPr lang="en-US">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en-US" sz="4800" b="1">
                <a:solidFill>
                  <a:prstClr val="white"/>
                </a:solidFill>
                <a:latin typeface="Arial"/>
                <a:cs typeface="Arial"/>
              </a:rPr>
              <a:t>Joel</a:t>
            </a: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dirty="0">
                <a:solidFill>
                  <a:prstClr val="black"/>
                </a:solidFill>
                <a:latin typeface="Arial"/>
                <a:cs typeface="Arial"/>
              </a:rPr>
              <a:t>1 </a:t>
            </a:r>
            <a:r>
              <a:rPr lang="en-US" sz="3200" b="1" dirty="0">
                <a:solidFill>
                  <a:prstClr val="black"/>
                </a:solidFill>
                <a:latin typeface="Arial"/>
                <a:cs typeface="Arial"/>
              </a:rPr>
              <a:t>C</a:t>
            </a:r>
            <a:r>
              <a:rPr lang="en-US" sz="3200" dirty="0">
                <a:solidFill>
                  <a:prstClr val="black"/>
                </a:solidFill>
                <a:latin typeface="Arial"/>
                <a:cs typeface="Arial"/>
              </a:rPr>
              <a:t>ry to avoid judgment</a:t>
            </a:r>
          </a:p>
          <a:p>
            <a:pPr defTabSz="457200" eaLnBrk="1" fontAlgn="auto" hangingPunct="1">
              <a:spcBef>
                <a:spcPts val="0"/>
              </a:spcBef>
              <a:spcAft>
                <a:spcPts val="0"/>
              </a:spcAft>
            </a:pPr>
            <a:r>
              <a:rPr lang="en-US" sz="3200" dirty="0">
                <a:solidFill>
                  <a:prstClr val="black"/>
                </a:solidFill>
                <a:latin typeface="Arial"/>
                <a:cs typeface="Arial"/>
              </a:rPr>
              <a:t>2 </a:t>
            </a:r>
            <a:r>
              <a:rPr lang="en-US" sz="3200" b="1" dirty="0">
                <a:solidFill>
                  <a:prstClr val="black"/>
                </a:solidFill>
                <a:latin typeface="Arial"/>
                <a:cs typeface="Arial"/>
              </a:rPr>
              <a:t>R</a:t>
            </a:r>
            <a:r>
              <a:rPr lang="en-US" sz="3200" dirty="0">
                <a:solidFill>
                  <a:prstClr val="black"/>
                </a:solidFill>
                <a:latin typeface="Arial"/>
                <a:cs typeface="Arial"/>
              </a:rPr>
              <a:t>eturn to God</a:t>
            </a:r>
            <a:r>
              <a:rPr lang="uk-UA" sz="3200" dirty="0">
                <a:solidFill>
                  <a:prstClr val="black"/>
                </a:solidFill>
                <a:latin typeface="Arial"/>
                <a:cs typeface="Arial"/>
              </a:rPr>
              <a:t>'</a:t>
            </a:r>
            <a:r>
              <a:rPr lang="en-US" sz="3200" dirty="0">
                <a:solidFill>
                  <a:prstClr val="black"/>
                </a:solidFill>
                <a:latin typeface="Arial"/>
                <a:cs typeface="Arial"/>
              </a:rPr>
              <a:t>s blessing</a:t>
            </a:r>
          </a:p>
          <a:p>
            <a:pPr defTabSz="457200" eaLnBrk="1" fontAlgn="auto" hangingPunct="1">
              <a:spcBef>
                <a:spcPts val="0"/>
              </a:spcBef>
              <a:spcAft>
                <a:spcPts val="0"/>
              </a:spcAft>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a:t>
            </a:r>
            <a:r>
              <a:rPr lang="uk-UA" sz="3200" dirty="0">
                <a:solidFill>
                  <a:prstClr val="black"/>
                </a:solidFill>
                <a:latin typeface="Arial"/>
                <a:cs typeface="Arial"/>
              </a:rPr>
              <a:t>'</a:t>
            </a:r>
            <a:r>
              <a:rPr lang="en-US" sz="3200" dirty="0">
                <a:solidFill>
                  <a:prstClr val="black"/>
                </a:solidFill>
                <a:latin typeface="Arial"/>
                <a:cs typeface="Arial"/>
              </a:rPr>
              <a:t>s sovereignty</a:t>
            </a:r>
          </a:p>
        </p:txBody>
      </p:sp>
    </p:spTree>
    <p:extLst>
      <p:ext uri="{BB962C8B-B14F-4D97-AF65-F5344CB8AC3E}">
        <p14:creationId xmlns:p14="http://schemas.microsoft.com/office/powerpoint/2010/main" val="2475733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descr="draft_lens6594562module53438082photo_1251100778LOCUST_-_SWARM_-_old_photo_-_GOOD.jpg"/>
          <p:cNvPicPr>
            <a:picLocks noChangeAspect="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5490" name="Text Box 2"/>
          <p:cNvSpPr txBox="1">
            <a:spLocks noChangeArrowheads="1"/>
          </p:cNvSpPr>
          <p:nvPr/>
        </p:nvSpPr>
        <p:spPr bwMode="auto">
          <a:xfrm>
            <a:off x="990600" y="1676400"/>
            <a:ext cx="8153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chemeClr val="tx2"/>
                </a:solidFill>
                <a:effectLst>
                  <a:glow rad="127000">
                    <a:schemeClr val="bg1">
                      <a:alpha val="87000"/>
                    </a:schemeClr>
                  </a:glow>
                </a:effectLst>
                <a:cs typeface="Times New Roman" charset="0"/>
              </a:rPr>
              <a:t>C.	</a:t>
            </a:r>
            <a:r>
              <a:rPr lang="en-US" sz="3600" b="1" u="sng" dirty="0">
                <a:solidFill>
                  <a:schemeClr val="tx2"/>
                </a:solidFill>
                <a:effectLst>
                  <a:glow rad="127000">
                    <a:schemeClr val="bg1">
                      <a:alpha val="87000"/>
                    </a:schemeClr>
                  </a:glow>
                </a:effectLst>
                <a:cs typeface="Times New Roman" charset="0"/>
              </a:rPr>
              <a:t>Date</a:t>
            </a:r>
            <a:r>
              <a:rPr lang="en-US" sz="3600" b="1" dirty="0">
                <a:solidFill>
                  <a:schemeClr val="tx2"/>
                </a:solidFill>
                <a:effectLst>
                  <a:glow rad="127000">
                    <a:schemeClr val="bg1">
                      <a:alpha val="87000"/>
                    </a:schemeClr>
                  </a:glow>
                </a:effectLst>
                <a:cs typeface="Times New Roman" charset="0"/>
              </a:rPr>
              <a:t>:  late pre-exilic time period (between 597 and 586 BC).</a:t>
            </a:r>
          </a:p>
        </p:txBody>
      </p:sp>
      <p:sp>
        <p:nvSpPr>
          <p:cNvPr id="575493" name="Text Box 5"/>
          <p:cNvSpPr txBox="1">
            <a:spLocks noChangeArrowheads="1"/>
          </p:cNvSpPr>
          <p:nvPr/>
        </p:nvSpPr>
        <p:spPr bwMode="auto">
          <a:xfrm>
            <a:off x="990600" y="3486150"/>
            <a:ext cx="77724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chemeClr val="tx2"/>
                </a:solidFill>
                <a:effectLst>
                  <a:glow rad="127000">
                    <a:schemeClr val="bg1">
                      <a:alpha val="87000"/>
                    </a:schemeClr>
                  </a:glow>
                </a:effectLst>
                <a:cs typeface="Times New Roman" charset="0"/>
              </a:rPr>
              <a:t>D.	</a:t>
            </a:r>
            <a:r>
              <a:rPr lang="en-US" sz="3600" b="1" u="sng" dirty="0">
                <a:solidFill>
                  <a:schemeClr val="tx2"/>
                </a:solidFill>
                <a:effectLst>
                  <a:glow rad="127000">
                    <a:schemeClr val="bg1">
                      <a:alpha val="87000"/>
                    </a:schemeClr>
                  </a:glow>
                </a:effectLst>
                <a:cs typeface="Times New Roman" charset="0"/>
              </a:rPr>
              <a:t>Recipients</a:t>
            </a:r>
            <a:r>
              <a:rPr lang="en-US" sz="3600" b="1" dirty="0">
                <a:solidFill>
                  <a:schemeClr val="tx2"/>
                </a:solidFill>
                <a:effectLst>
                  <a:glow rad="127000">
                    <a:schemeClr val="bg1">
                      <a:alpha val="87000"/>
                    </a:schemeClr>
                  </a:glow>
                </a:effectLst>
                <a:cs typeface="Times New Roman" charset="0"/>
              </a:rPr>
              <a:t>: people in Judah due to many references to Zion and the Temple (1:9, 13-14; 2:15-17, 23, 32; 3:1, 5-6, 16-17, 20-21).</a:t>
            </a:r>
          </a:p>
        </p:txBody>
      </p:sp>
      <p:sp>
        <p:nvSpPr>
          <p:cNvPr id="34820" name="Text Box 6"/>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effectLst>
                  <a:glow rad="127000">
                    <a:schemeClr val="bg1">
                      <a:alpha val="87000"/>
                    </a:schemeClr>
                  </a:glow>
                </a:effectLst>
                <a:cs typeface="Arial" charset="0"/>
              </a:rPr>
              <a:t>577</a:t>
            </a:r>
          </a:p>
        </p:txBody>
      </p:sp>
      <p:sp>
        <p:nvSpPr>
          <p:cNvPr id="34821" name="Rectangle 7"/>
          <p:cNvSpPr>
            <a:spLocks noGrp="1" noChangeArrowheads="1"/>
          </p:cNvSpPr>
          <p:nvPr>
            <p:ph type="title" idx="4294967295"/>
          </p:nvPr>
        </p:nvSpPr>
        <p:spPr>
          <a:xfrm>
            <a:off x="762000" y="0"/>
            <a:ext cx="7772400" cy="685800"/>
          </a:xfrm>
        </p:spPr>
        <p:txBody>
          <a:bodyPr/>
          <a:lstStyle/>
          <a:p>
            <a:pPr eaLnBrk="1" hangingPunct="1">
              <a:defRPr/>
            </a:pPr>
            <a:r>
              <a:rPr lang="en-US" sz="3200" i="1">
                <a:effectLst>
                  <a:glow rad="127000">
                    <a:schemeClr val="bg1">
                      <a:alpha val="87000"/>
                    </a:schemeClr>
                  </a:glow>
                </a:effectLst>
                <a:latin typeface="Arial" charset="0"/>
                <a:ea typeface="ＭＳ Ｐゴシック" charset="0"/>
              </a:rPr>
              <a:t>Date &amp; Recipients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75490">
                                            <p:txEl>
                                              <p:pRg st="0" end="0"/>
                                            </p:txEl>
                                          </p:spTgt>
                                        </p:tgtEl>
                                        <p:attrNameLst>
                                          <p:attrName>style.visibility</p:attrName>
                                        </p:attrNameLst>
                                      </p:cBhvr>
                                      <p:to>
                                        <p:strVal val="visible"/>
                                      </p:to>
                                    </p:set>
                                    <p:animEffect transition="in" filter="box(out)">
                                      <p:cBhvr>
                                        <p:cTn id="7" dur="500"/>
                                        <p:tgtEl>
                                          <p:spTgt spid="5754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75493">
                                            <p:txEl>
                                              <p:pRg st="0" end="0"/>
                                            </p:txEl>
                                          </p:spTgt>
                                        </p:tgtEl>
                                        <p:attrNameLst>
                                          <p:attrName>style.visibility</p:attrName>
                                        </p:attrNameLst>
                                      </p:cBhvr>
                                      <p:to>
                                        <p:strVal val="visible"/>
                                      </p:to>
                                    </p:set>
                                    <p:animEffect transition="in" filter="box(out)">
                                      <p:cBhvr>
                                        <p:cTn id="12" dur="500"/>
                                        <p:tgtEl>
                                          <p:spTgt spid="5754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0" grpId="0" build="p" autoUpdateAnimBg="0"/>
      <p:bldP spid="57549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9524" name="Picture 4" descr="locust">
            <a:hlinkClick r:id="rId2"/>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62000" y="0"/>
            <a:ext cx="8382000" cy="3352800"/>
          </a:xfrm>
        </p:spPr>
      </p:pic>
      <p:pic>
        <p:nvPicPr>
          <p:cNvPr id="619525" name="Picture 5" descr="locust-north">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3733800"/>
            <a:ext cx="8458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526" name="AutoShape 6"/>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525">
            <a:solidFill>
              <a:schemeClr val="tx1"/>
            </a:solidFill>
            <a:miter lim="800000"/>
            <a:headEnd/>
            <a:tailEnd/>
          </a:ln>
        </p:spPr>
        <p:txBody>
          <a:bodyPr wrap="none" anchor="ctr"/>
          <a:lstStyle/>
          <a:p>
            <a:pPr algn="ctr"/>
            <a:r>
              <a:rPr lang="en-US" sz="2400" b="1">
                <a:solidFill>
                  <a:schemeClr val="bg1"/>
                </a:solidFill>
              </a:rPr>
              <a:t>Before Locust Invasion</a:t>
            </a:r>
            <a:endParaRPr lang="en-US">
              <a:solidFill>
                <a:schemeClr val="bg1"/>
              </a:solidFill>
            </a:endParaRPr>
          </a:p>
        </p:txBody>
      </p:sp>
      <p:sp>
        <p:nvSpPr>
          <p:cNvPr id="619529" name="AutoShape 9"/>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525">
            <a:solidFill>
              <a:schemeClr val="tx1"/>
            </a:solidFill>
            <a:miter lim="800000"/>
            <a:headEnd/>
            <a:tailEnd/>
          </a:ln>
        </p:spPr>
        <p:txBody>
          <a:bodyPr wrap="none" anchor="ctr"/>
          <a:lstStyle/>
          <a:p>
            <a:pPr algn="ctr"/>
            <a:r>
              <a:rPr lang="en-US" sz="2400" b="1">
                <a:solidFill>
                  <a:schemeClr val="bg1"/>
                </a:solidFill>
              </a:rPr>
              <a:t>After Locust Invasion</a:t>
            </a:r>
          </a:p>
        </p:txBody>
      </p:sp>
      <p:sp>
        <p:nvSpPr>
          <p:cNvPr id="619531" name="Oval 11"/>
          <p:cNvSpPr>
            <a:spLocks noChangeArrowheads="1"/>
          </p:cNvSpPr>
          <p:nvPr/>
        </p:nvSpPr>
        <p:spPr bwMode="auto">
          <a:xfrm>
            <a:off x="1295400" y="4191000"/>
            <a:ext cx="2590800" cy="2057400"/>
          </a:xfrm>
          <a:prstGeom prst="ellipse">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9532" name="Oval 12"/>
          <p:cNvSpPr>
            <a:spLocks noChangeArrowheads="1"/>
          </p:cNvSpPr>
          <p:nvPr/>
        </p:nvSpPr>
        <p:spPr bwMode="auto">
          <a:xfrm>
            <a:off x="5334000" y="4419600"/>
            <a:ext cx="1447800" cy="1752600"/>
          </a:xfrm>
          <a:prstGeom prst="ellipse">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5895" name="Rectangle 2"/>
          <p:cNvSpPr>
            <a:spLocks noGrp="1" noChangeArrowheads="1"/>
          </p:cNvSpPr>
          <p:nvPr>
            <p:ph type="title"/>
          </p:nvPr>
        </p:nvSpPr>
        <p:spPr>
          <a:xfrm>
            <a:off x="838200" y="-76200"/>
            <a:ext cx="7772400" cy="914400"/>
          </a:xfrm>
        </p:spPr>
        <p:txBody>
          <a:bodyPr/>
          <a:lstStyle/>
          <a:p>
            <a:pPr algn="ctr" eaLnBrk="1" hangingPunct="1"/>
            <a:r>
              <a:rPr lang="en-US" sz="2400">
                <a:latin typeface="Arial" charset="0"/>
                <a:ea typeface="ＭＳ Ｐゴシック" charset="0"/>
              </a:rPr>
              <a:t>A Modern Locust Invasion </a:t>
            </a:r>
            <a:br>
              <a:rPr lang="en-US" sz="2400">
                <a:latin typeface="Arial" charset="0"/>
                <a:ea typeface="ＭＳ Ｐゴシック" charset="0"/>
              </a:rPr>
            </a:br>
            <a:r>
              <a:rPr lang="en-US" sz="2400">
                <a:latin typeface="Arial" charset="0"/>
                <a:ea typeface="ＭＳ Ｐゴシック" charset="0"/>
              </a:rPr>
              <a:t>(Centralia, Pennsylvania, USA)</a:t>
            </a:r>
            <a:endParaRPr lang="en-US">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9524"/>
                                        </p:tgtEl>
                                        <p:attrNameLst>
                                          <p:attrName>style.visibility</p:attrName>
                                        </p:attrNameLst>
                                      </p:cBhvr>
                                      <p:to>
                                        <p:strVal val="visible"/>
                                      </p:to>
                                    </p:set>
                                    <p:animEffect transition="in" filter="fade">
                                      <p:cBhvr>
                                        <p:cTn id="7" dur="500"/>
                                        <p:tgtEl>
                                          <p:spTgt spid="619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9526"/>
                                        </p:tgtEl>
                                        <p:attrNameLst>
                                          <p:attrName>style.visibility</p:attrName>
                                        </p:attrNameLst>
                                      </p:cBhvr>
                                      <p:to>
                                        <p:strVal val="visible"/>
                                      </p:to>
                                    </p:set>
                                    <p:animEffect transition="in" filter="fade">
                                      <p:cBhvr>
                                        <p:cTn id="12" dur="500"/>
                                        <p:tgtEl>
                                          <p:spTgt spid="6195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9529"/>
                                        </p:tgtEl>
                                        <p:attrNameLst>
                                          <p:attrName>style.visibility</p:attrName>
                                        </p:attrNameLst>
                                      </p:cBhvr>
                                      <p:to>
                                        <p:strVal val="visible"/>
                                      </p:to>
                                    </p:set>
                                    <p:animEffect transition="in" filter="fade">
                                      <p:cBhvr>
                                        <p:cTn id="17" dur="500"/>
                                        <p:tgtEl>
                                          <p:spTgt spid="6195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19525"/>
                                        </p:tgtEl>
                                        <p:attrNameLst>
                                          <p:attrName>style.visibility</p:attrName>
                                        </p:attrNameLst>
                                      </p:cBhvr>
                                      <p:to>
                                        <p:strVal val="visible"/>
                                      </p:to>
                                    </p:set>
                                    <p:animEffect transition="in" filter="fade">
                                      <p:cBhvr>
                                        <p:cTn id="22" dur="500"/>
                                        <p:tgtEl>
                                          <p:spTgt spid="6195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9531"/>
                                        </p:tgtEl>
                                        <p:attrNameLst>
                                          <p:attrName>style.visibility</p:attrName>
                                        </p:attrNameLst>
                                      </p:cBhvr>
                                      <p:to>
                                        <p:strVal val="visible"/>
                                      </p:to>
                                    </p:set>
                                    <p:animEffect transition="in" filter="fade">
                                      <p:cBhvr>
                                        <p:cTn id="27" dur="500"/>
                                        <p:tgtEl>
                                          <p:spTgt spid="6195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9532"/>
                                        </p:tgtEl>
                                        <p:attrNameLst>
                                          <p:attrName>style.visibility</p:attrName>
                                        </p:attrNameLst>
                                      </p:cBhvr>
                                      <p:to>
                                        <p:strVal val="visible"/>
                                      </p:to>
                                    </p:set>
                                    <p:animEffect transition="in" filter="fade">
                                      <p:cBhvr>
                                        <p:cTn id="32" dur="500"/>
                                        <p:tgtEl>
                                          <p:spTgt spid="619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6" grpId="0" animBg="1" autoUpdateAnimBg="0"/>
      <p:bldP spid="619529" grpId="0" animBg="1" autoUpdateAnimBg="0"/>
      <p:bldP spid="619531" grpId="0" animBg="1"/>
      <p:bldP spid="6195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9" descr="locust">
            <a:hlinkClick r:id="rId2"/>
          </p:cNvPr>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77539" name="Rectangle 3"/>
          <p:cNvSpPr>
            <a:spLocks noGrp="1" noChangeArrowheads="1"/>
          </p:cNvSpPr>
          <p:nvPr>
            <p:ph type="title"/>
          </p:nvPr>
        </p:nvSpPr>
        <p:spPr/>
        <p:txBody>
          <a:bodyPr/>
          <a:lstStyle/>
          <a:p>
            <a:pPr eaLnBrk="1" hangingPunct="1">
              <a:defRPr/>
            </a:pPr>
            <a:r>
              <a:rPr lang="en-US">
                <a:solidFill>
                  <a:schemeClr val="bg1"/>
                </a:solidFill>
                <a:effectLst>
                  <a:outerShdw blurRad="50800" dist="76200" dir="2700000" algn="tl" rotWithShape="0">
                    <a:srgbClr val="000000">
                      <a:alpha val="76000"/>
                    </a:srgbClr>
                  </a:outerShdw>
                </a:effectLst>
                <a:latin typeface="Arial" charset="0"/>
                <a:ea typeface="ＭＳ Ｐゴシック" charset="0"/>
              </a:rPr>
              <a:t>E.	Occasion</a:t>
            </a:r>
            <a:endParaRPr lang="en-US" u="sng">
              <a:solidFill>
                <a:schemeClr val="bg1"/>
              </a:solidFill>
              <a:effectLst>
                <a:outerShdw blurRad="50800" dist="76200" dir="2700000" algn="tl" rotWithShape="0">
                  <a:srgbClr val="000000">
                    <a:alpha val="76000"/>
                  </a:srgbClr>
                </a:outerShdw>
              </a:effectLst>
              <a:latin typeface="Arial" charset="0"/>
              <a:ea typeface="ＭＳ Ｐゴシック" charset="0"/>
            </a:endParaRPr>
          </a:p>
        </p:txBody>
      </p:sp>
      <p:sp>
        <p:nvSpPr>
          <p:cNvPr id="577540" name="Rectangle 4"/>
          <p:cNvSpPr>
            <a:spLocks noGrp="1" noChangeArrowheads="1"/>
          </p:cNvSpPr>
          <p:nvPr>
            <p:ph type="body" sz="half" idx="1"/>
          </p:nvPr>
        </p:nvSpPr>
        <p:spPr>
          <a:xfrm>
            <a:off x="1062038" y="1766888"/>
            <a:ext cx="6786562" cy="3795712"/>
          </a:xfrm>
        </p:spPr>
        <p:txBody>
          <a:bodyPr/>
          <a:lstStyle/>
          <a:p>
            <a:pPr eaLnBrk="1" hangingPunct="1">
              <a:lnSpc>
                <a:spcPct val="80000"/>
              </a:lnSpc>
              <a:defRPr/>
            </a:pPr>
            <a:r>
              <a:rPr lang="en-US" sz="3600">
                <a:solidFill>
                  <a:schemeClr val="bg1"/>
                </a:solidFill>
                <a:effectLst>
                  <a:outerShdw blurRad="50800" dist="76200" dir="2700000" algn="tl" rotWithShape="0">
                    <a:srgbClr val="000000">
                      <a:alpha val="76000"/>
                    </a:srgbClr>
                  </a:outerShdw>
                </a:effectLst>
                <a:ea typeface="+mn-ea"/>
                <a:cs typeface="+mn-cs"/>
              </a:rPr>
              <a:t>A recent locust plague had invaded Judah</a:t>
            </a:r>
          </a:p>
        </p:txBody>
      </p:sp>
      <p:sp>
        <p:nvSpPr>
          <p:cNvPr id="577548" name="Text Box 12"/>
          <p:cNvSpPr txBox="1">
            <a:spLocks noChangeArrowheads="1"/>
          </p:cNvSpPr>
          <p:nvPr/>
        </p:nvSpPr>
        <p:spPr bwMode="auto">
          <a:xfrm>
            <a:off x="8305800" y="76200"/>
            <a:ext cx="692150" cy="457200"/>
          </a:xfrm>
          <a:prstGeom prst="rect">
            <a:avLst/>
          </a:prstGeom>
          <a:noFill/>
          <a:ln w="9525">
            <a:noFill/>
            <a:miter lim="800000"/>
            <a:headEnd/>
            <a:tailEnd/>
          </a:ln>
          <a:effectLst/>
        </p:spPr>
        <p:txBody>
          <a:bodyPr wrap="none">
            <a:spAutoFit/>
          </a:bodyPr>
          <a:lstStyle/>
          <a:p>
            <a:pPr>
              <a:defRPr/>
            </a:pPr>
            <a:r>
              <a:rPr lang="en-US" sz="2400" b="1">
                <a:solidFill>
                  <a:schemeClr val="bg1"/>
                </a:solidFill>
                <a:effectLst>
                  <a:outerShdw blurRad="50800" dist="76200" dir="2700000" algn="tl" rotWithShape="0">
                    <a:srgbClr val="000000">
                      <a:alpha val="76000"/>
                    </a:srgbClr>
                  </a:outerShdw>
                </a:effectLst>
                <a:latin typeface="Arial" pitchFamily="-112" charset="0"/>
                <a:ea typeface="+mn-ea"/>
                <a:cs typeface="+mn-cs"/>
              </a:rPr>
              <a:t>577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After the </a:t>
            </a:r>
            <a:r>
              <a:rPr lang="en-US" sz="3600" b="1" dirty="0">
                <a:solidFill>
                  <a:srgbClr val="FFFF00"/>
                </a:solidFill>
                <a:effectLst>
                  <a:glow rad="127000">
                    <a:schemeClr val="tx1"/>
                  </a:glow>
                </a:effectLst>
                <a:latin typeface="Arial" charset="0"/>
                <a:ea typeface="ＭＳ Ｐゴシック" charset="0"/>
                <a:cs typeface="ＭＳ Ｐゴシック" charset="0"/>
              </a:rPr>
              <a:t>cutting</a:t>
            </a:r>
            <a:r>
              <a:rPr lang="en-US" sz="3600" b="1" dirty="0">
                <a:effectLst>
                  <a:glow rad="127000">
                    <a:schemeClr val="tx1"/>
                  </a:glow>
                </a:effectLst>
                <a:latin typeface="Arial" charset="0"/>
                <a:ea typeface="ＭＳ Ｐゴシック" charset="0"/>
                <a:cs typeface="ＭＳ Ｐゴシック" charset="0"/>
              </a:rPr>
              <a:t> locusts finished eating the crops,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3600" b="1" dirty="0">
                <a:solidFill>
                  <a:srgbClr val="FFFF00"/>
                </a:solidFill>
                <a:effectLst>
                  <a:glow rad="127000">
                    <a:schemeClr val="tx1"/>
                  </a:glow>
                </a:effectLst>
                <a:latin typeface="Arial" charset="0"/>
                <a:ea typeface="ＭＳ Ｐゴシック" charset="0"/>
                <a:cs typeface="ＭＳ Ｐゴシック" charset="0"/>
              </a:rPr>
              <a:t>swarming</a:t>
            </a:r>
            <a:r>
              <a:rPr lang="en-US" sz="3600" b="1" dirty="0">
                <a:effectLst>
                  <a:glow rad="127000">
                    <a:schemeClr val="tx1"/>
                  </a:glow>
                </a:effectLst>
                <a:latin typeface="Arial" charset="0"/>
                <a:ea typeface="ＭＳ Ｐゴシック" charset="0"/>
                <a:cs typeface="ＭＳ Ｐゴシック" charset="0"/>
              </a:rPr>
              <a:t> locusts took what was left!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After them came the </a:t>
            </a:r>
            <a:r>
              <a:rPr lang="en-US" sz="3600" b="1" dirty="0">
                <a:solidFill>
                  <a:srgbClr val="FFFF00"/>
                </a:solidFill>
                <a:effectLst>
                  <a:glow rad="127000">
                    <a:schemeClr val="tx1"/>
                  </a:glow>
                </a:effectLst>
                <a:latin typeface="Arial" charset="0"/>
                <a:ea typeface="ＭＳ Ｐゴシック" charset="0"/>
                <a:cs typeface="ＭＳ Ｐゴシック" charset="0"/>
              </a:rPr>
              <a:t>hopping</a:t>
            </a:r>
            <a:r>
              <a:rPr lang="en-US" sz="3600" b="1" dirty="0">
                <a:effectLst>
                  <a:glow rad="127000">
                    <a:schemeClr val="tx1"/>
                  </a:glow>
                </a:effectLst>
                <a:latin typeface="Arial" charset="0"/>
                <a:ea typeface="ＭＳ Ｐゴシック" charset="0"/>
                <a:cs typeface="ＭＳ Ｐゴシック" charset="0"/>
              </a:rPr>
              <a:t> locusts,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then the </a:t>
            </a:r>
            <a:r>
              <a:rPr lang="en-US" sz="3600" b="1" dirty="0">
                <a:solidFill>
                  <a:srgbClr val="FFFF00"/>
                </a:solidFill>
                <a:effectLst>
                  <a:glow rad="127000">
                    <a:schemeClr val="tx1"/>
                  </a:glow>
                </a:effectLst>
                <a:latin typeface="Arial" charset="0"/>
                <a:ea typeface="ＭＳ Ｐゴシック" charset="0"/>
                <a:cs typeface="ＭＳ Ｐゴシック" charset="0"/>
              </a:rPr>
              <a:t>stripping</a:t>
            </a:r>
            <a:r>
              <a:rPr lang="en-US" sz="3600" b="1" dirty="0">
                <a:effectLst>
                  <a:glow rad="127000">
                    <a:schemeClr val="tx1"/>
                  </a:glow>
                </a:effectLst>
                <a:latin typeface="Arial" charset="0"/>
                <a:ea typeface="ＭＳ Ｐゴシック" charset="0"/>
                <a:cs typeface="ＭＳ Ｐゴシック" charset="0"/>
              </a:rPr>
              <a:t> locusts, too!</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(Joel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78379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Wake up, you drunkards, and weep!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Wail, all you wine-drinkers!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All the grapes are ruined,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and all your sweet wine is gone</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 </a:t>
            </a:r>
            <a:br>
              <a:rPr lang="en-US" sz="3200" b="1" dirty="0">
                <a:solidFill>
                  <a:schemeClr val="tx1"/>
                </a:solidFill>
                <a:latin typeface="Arial" charset="0"/>
                <a:ea typeface="ＭＳ Ｐゴシック" charset="0"/>
                <a:cs typeface="ＭＳ Ｐゴシック" charset="0"/>
              </a:rPr>
            </a:br>
            <a:r>
              <a:rPr lang="en-US" sz="3200" b="1" dirty="0">
                <a:solidFill>
                  <a:schemeClr val="tx1"/>
                </a:solidFill>
                <a:latin typeface="Arial" charset="0"/>
                <a:ea typeface="ＭＳ Ｐゴシック" charset="0"/>
                <a:cs typeface="ＭＳ Ｐゴシック" charset="0"/>
              </a:rPr>
              <a:t>(Joel 1:5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903388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 vast army of locusts has invaded my land,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terrible army too numerous to count.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Its teeth are like lions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teeth,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its fangs like those of a lioness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426677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It has destroyed my grapevines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ruined my fig trees,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stripping their bark and destroying it,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leaving the branches white and bare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04697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1" y="166"/>
            <a:ext cx="9143779" cy="6857834"/>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(Joel 1:15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5952" y="2132856"/>
            <a:ext cx="4762072" cy="4725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is near, </a:t>
            </a:r>
          </a:p>
          <a:p>
            <a:pPr>
              <a:defRPr/>
            </a:pPr>
            <a:r>
              <a:rPr lang="en-US" sz="3600" b="1" dirty="0">
                <a:effectLst>
                  <a:glow rad="127000">
                    <a:schemeClr val="tx1"/>
                  </a:glow>
                </a:effectLst>
                <a:latin typeface="Arial" charset="0"/>
                <a:ea typeface="ＭＳ Ｐゴシック" charset="0"/>
                <a:cs typeface="ＭＳ Ｐゴシック" charset="0"/>
              </a:rPr>
              <a:t>the day when destruction comes from the Almighty. </a:t>
            </a:r>
          </a:p>
          <a:p>
            <a:pPr>
              <a:defRPr/>
            </a:pPr>
            <a:r>
              <a:rPr lang="en-US" sz="3600" b="1" dirty="0">
                <a:effectLst>
                  <a:glow rad="127000">
                    <a:schemeClr val="tx1"/>
                  </a:glow>
                </a:effectLst>
                <a:latin typeface="Arial" charset="0"/>
                <a:ea typeface="ＭＳ Ｐゴシック" charset="0"/>
                <a:cs typeface="ＭＳ Ｐゴシック" charset="0"/>
              </a:rPr>
              <a:t>How terrible that day will be!"</a:t>
            </a:r>
          </a:p>
        </p:txBody>
      </p:sp>
    </p:spTree>
    <p:extLst>
      <p:ext uri="{BB962C8B-B14F-4D97-AF65-F5344CB8AC3E}">
        <p14:creationId xmlns:p14="http://schemas.microsoft.com/office/powerpoint/2010/main" val="41378964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en-US" sz="4000" b="1" dirty="0">
                <a:solidFill>
                  <a:srgbClr val="FFFFFF"/>
                </a:solidFill>
                <a:effectLst/>
                <a:latin typeface="Arial" charset="0"/>
                <a:ea typeface="ＭＳ Ｐゴシック" charset="0"/>
                <a:cs typeface="ＭＳ Ｐゴシック" charset="0"/>
              </a:rPr>
              <a:t>NATIONAL DISASTERS IN JOEL 1</a:t>
            </a: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Two serious plagues razed Judah:</a:t>
            </a: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Locusts</a:t>
            </a:r>
            <a:br>
              <a:rPr lang="en-US" sz="2400" b="1" dirty="0">
                <a:effectLst/>
                <a:latin typeface="Arial" charset="0"/>
                <a:ea typeface="ＭＳ Ｐゴシック" charset="0"/>
                <a:cs typeface="ＭＳ Ｐゴシック" charset="0"/>
              </a:rPr>
            </a:br>
            <a:r>
              <a:rPr lang="en-US" sz="2400" b="1" dirty="0">
                <a:effectLst/>
                <a:latin typeface="Arial" charset="0"/>
                <a:ea typeface="ＭＳ Ｐゴシック" charset="0"/>
                <a:cs typeface="ＭＳ Ｐゴシック" charset="0"/>
              </a:rPr>
              <a:t>(Joel 1:4)</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Drought</a:t>
            </a:r>
            <a:br>
              <a:rPr lang="en-US" sz="2400" b="1" dirty="0">
                <a:effectLst/>
                <a:latin typeface="Arial" charset="0"/>
                <a:ea typeface="ＭＳ Ｐゴシック" charset="0"/>
                <a:cs typeface="ＭＳ Ｐゴシック" charset="0"/>
              </a:rPr>
            </a:br>
            <a:r>
              <a:rPr lang="en-US" sz="2400" b="1" dirty="0">
                <a:effectLst/>
                <a:latin typeface="Arial" charset="0"/>
                <a:ea typeface="ＭＳ Ｐゴシック" charset="0"/>
                <a:cs typeface="ＭＳ Ｐゴシック" charset="0"/>
              </a:rPr>
              <a:t>(Joel 1:20)</a:t>
            </a:r>
          </a:p>
        </p:txBody>
      </p:sp>
    </p:spTree>
    <p:extLst>
      <p:ext uri="{BB962C8B-B14F-4D97-AF65-F5344CB8AC3E}">
        <p14:creationId xmlns:p14="http://schemas.microsoft.com/office/powerpoint/2010/main" val="4111860734"/>
      </p:ext>
    </p:extLst>
  </p:cSld>
  <p:clrMapOvr>
    <a:overrideClrMapping bg1="lt1" tx1="dk1" bg2="lt2" tx2="dk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630786" name="Rectangle 2"/>
          <p:cNvSpPr>
            <a:spLocks noGrp="1" noChangeArrowheads="1"/>
          </p:cNvSpPr>
          <p:nvPr>
            <p:ph type="title"/>
          </p:nvPr>
        </p:nvSpPr>
        <p:spPr>
          <a:xfrm>
            <a:off x="6096000" y="2286000"/>
            <a:ext cx="2819400" cy="2057400"/>
          </a:xfrm>
          <a:solidFill>
            <a:srgbClr val="A50021"/>
          </a:solidFill>
          <a:effectLst>
            <a:outerShdw blurRad="63500" dist="38099" dir="2700000" algn="ctr" rotWithShape="0">
              <a:schemeClr val="tx1">
                <a:alpha val="74998"/>
              </a:schemeClr>
            </a:outerShdw>
          </a:effectLst>
        </p:spPr>
        <p:txBody>
          <a:bodyPr/>
          <a:lstStyle/>
          <a:p>
            <a:pPr algn="r" eaLnBrk="1" hangingPunct="1">
              <a:defRPr/>
            </a:pPr>
            <a:r>
              <a:rPr lang="en-US">
                <a:solidFill>
                  <a:schemeClr val="bg1"/>
                </a:solidFill>
                <a:effectLst>
                  <a:outerShdw blurRad="38100" dist="38100" dir="2700000" algn="tl">
                    <a:srgbClr val="000000"/>
                  </a:outerShdw>
                </a:effectLst>
                <a:latin typeface="Arial" charset="0"/>
                <a:ea typeface="ＭＳ Ｐゴシック" charset="0"/>
              </a:rPr>
              <a:t>Mature adults copulating</a:t>
            </a:r>
            <a:endParaRPr lang="en-US">
              <a:solidFill>
                <a:schemeClr val="bg1"/>
              </a:solidFill>
              <a:latin typeface="Arial"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5" descr="locust1">
            <a:hlinkClick r:id="rId2"/>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627714" name="Rectangle 2"/>
          <p:cNvSpPr>
            <a:spLocks noGrp="1" noChangeArrowheads="1"/>
          </p:cNvSpPr>
          <p:nvPr>
            <p:ph type="title"/>
          </p:nvPr>
        </p:nvSpPr>
        <p:spPr>
          <a:xfrm>
            <a:off x="-36513" y="228600"/>
            <a:ext cx="9236076" cy="838200"/>
          </a:xfrm>
          <a:effectLst/>
        </p:spPr>
        <p:txBody>
          <a:bodyPr/>
          <a:lstStyle/>
          <a:p>
            <a:pPr algn="ctr" eaLnBrk="1" hangingPunct="1">
              <a:defRPr/>
            </a:pPr>
            <a:r>
              <a:rPr lang="en-US" sz="3600" dirty="0">
                <a:solidFill>
                  <a:srgbClr val="FFFFFF"/>
                </a:solidFill>
                <a:effectLst>
                  <a:glow rad="228600">
                    <a:schemeClr val="accent4">
                      <a:satMod val="175000"/>
                      <a:alpha val="72072"/>
                    </a:schemeClr>
                  </a:glow>
                </a:effectLst>
                <a:ea typeface="+mj-ea"/>
                <a:cs typeface="+mj-cs"/>
              </a:rPr>
              <a:t>Locust Grave Yard, Salt Lake, Utah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010" name="Picture 5" descr="locust-black">
            <a:hlinkClick r:id="rId2"/>
          </p:cNvPr>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b="14706"/>
          <a:stretch/>
        </p:blipFill>
        <p:spPr>
          <a:xfrm>
            <a:off x="1752600" y="0"/>
            <a:ext cx="7086600" cy="5765483"/>
          </a:xfrm>
        </p:spPr>
      </p:pic>
      <p:sp>
        <p:nvSpPr>
          <p:cNvPr id="171011" name="Rectangle 2"/>
          <p:cNvSpPr>
            <a:spLocks noGrp="1" noChangeArrowheads="1"/>
          </p:cNvSpPr>
          <p:nvPr>
            <p:ph type="title" idx="4294967295"/>
          </p:nvPr>
        </p:nvSpPr>
        <p:spPr>
          <a:xfrm>
            <a:off x="1371600" y="381000"/>
            <a:ext cx="7772400" cy="1143000"/>
          </a:xfrm>
        </p:spPr>
        <p:txBody>
          <a:bodyPr/>
          <a:lstStyle/>
          <a:p>
            <a:pPr eaLnBrk="1" hangingPunct="1"/>
            <a:r>
              <a:rPr lang="en-US" sz="4800">
                <a:solidFill>
                  <a:schemeClr val="bg1"/>
                </a:solidFill>
                <a:latin typeface="Arial" charset="0"/>
                <a:ea typeface="ＭＳ Ｐゴシック" charset="0"/>
                <a:cs typeface="ＭＳ Ｐゴシック" charset="0"/>
              </a:rPr>
              <a:t>Key Word</a:t>
            </a:r>
          </a:p>
        </p:txBody>
      </p:sp>
      <p:sp>
        <p:nvSpPr>
          <p:cNvPr id="171012" name="Text Box 7"/>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577</a:t>
            </a:r>
          </a:p>
        </p:txBody>
      </p:sp>
      <p:sp>
        <p:nvSpPr>
          <p:cNvPr id="2" name="Rectangle 1"/>
          <p:cNvSpPr/>
          <p:nvPr/>
        </p:nvSpPr>
        <p:spPr bwMode="auto">
          <a:xfrm>
            <a:off x="3203848" y="5013176"/>
            <a:ext cx="1008112" cy="1008112"/>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71016" name="TextBox 4"/>
          <p:cNvSpPr txBox="1">
            <a:spLocks noChangeArrowheads="1"/>
          </p:cNvSpPr>
          <p:nvPr/>
        </p:nvSpPr>
        <p:spPr bwMode="auto">
          <a:xfrm>
            <a:off x="683568" y="4293096"/>
            <a:ext cx="8460432" cy="264687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600" i="1">
                <a:solidFill>
                  <a:srgbClr val="81F828"/>
                </a:solidFill>
                <a:latin typeface="Baoli SC Regular" charset="0"/>
                <a:cs typeface="Baoli SC Regular" charset="0"/>
              </a:rPr>
              <a:t>Locust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So what does the Torah say about locusts?</a:t>
            </a:r>
          </a:p>
        </p:txBody>
      </p:sp>
    </p:spTree>
    <p:extLst>
      <p:ext uri="{BB962C8B-B14F-4D97-AF65-F5344CB8AC3E}">
        <p14:creationId xmlns:p14="http://schemas.microsoft.com/office/powerpoint/2010/main" val="23719214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latin typeface="Times New Roman" charset="0"/>
            </a:endParaRPr>
          </a:p>
        </p:txBody>
      </p:sp>
      <p:sp>
        <p:nvSpPr>
          <p:cNvPr id="172034" name="Title 1"/>
          <p:cNvSpPr>
            <a:spLocks noGrp="1"/>
          </p:cNvSpPr>
          <p:nvPr>
            <p:ph type="title"/>
          </p:nvPr>
        </p:nvSpPr>
        <p:spPr>
          <a:xfrm>
            <a:off x="2124075" y="115888"/>
            <a:ext cx="7056438" cy="792162"/>
          </a:xfrm>
        </p:spPr>
        <p:txBody>
          <a:bodyPr/>
          <a:lstStyle/>
          <a:p>
            <a:pPr algn="l"/>
            <a:r>
              <a:rPr lang="en-US" sz="3600" b="1">
                <a:solidFill>
                  <a:srgbClr val="000090"/>
                </a:solidFill>
                <a:latin typeface="Arial" charset="0"/>
                <a:ea typeface="ＭＳ Ｐゴシック" charset="0"/>
              </a:rPr>
              <a:t>Blessings </a:t>
            </a:r>
            <a:r>
              <a:rPr lang="en-US" sz="3600" b="1">
                <a:solidFill>
                  <a:schemeClr val="bg1"/>
                </a:solidFill>
                <a:latin typeface="Arial" charset="0"/>
                <a:ea typeface="ＭＳ Ｐゴシック" charset="0"/>
              </a:rPr>
              <a:t>&amp; </a:t>
            </a:r>
            <a:r>
              <a:rPr lang="en-US" sz="3600" b="1">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towns and your fields </a:t>
            </a:r>
            <a:br>
              <a:rPr lang="en-US" sz="2000" b="1">
                <a:solidFill>
                  <a:srgbClr val="000090"/>
                </a:solidFill>
                <a:cs typeface="Arial" charset="0"/>
              </a:rPr>
            </a:br>
            <a:r>
              <a:rPr lang="en-US" sz="2000" b="1">
                <a:solidFill>
                  <a:srgbClr val="000090"/>
                </a:solidFill>
                <a:cs typeface="Arial"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children and your crops </a:t>
            </a:r>
            <a:br>
              <a:rPr lang="en-US" sz="2000" b="1">
                <a:solidFill>
                  <a:srgbClr val="000090"/>
                </a:solidFill>
                <a:cs typeface="Arial" charset="0"/>
              </a:rPr>
            </a:br>
            <a:r>
              <a:rPr lang="en-US" sz="2000" b="1">
                <a:solidFill>
                  <a:srgbClr val="000090"/>
                </a:solidFill>
                <a:cs typeface="Arial"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Your towns and your fields </a:t>
            </a:r>
            <a:br>
              <a:rPr lang="en-US" sz="2000" b="1">
                <a:solidFill>
                  <a:srgbClr val="FFFFFF"/>
                </a:solidFill>
                <a:cs typeface="Arial" charset="0"/>
              </a:rPr>
            </a:br>
            <a:r>
              <a:rPr lang="en-US" sz="2000" b="1">
                <a:solidFill>
                  <a:srgbClr val="FFFFFF"/>
                </a:solidFill>
                <a:cs typeface="Arial"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Your children and your crops </a:t>
            </a:r>
            <a:br>
              <a:rPr lang="en-US" sz="2000" b="1">
                <a:solidFill>
                  <a:srgbClr val="FFFFFF"/>
                </a:solidFill>
                <a:cs typeface="Arial" charset="0"/>
              </a:rPr>
            </a:br>
            <a:r>
              <a:rPr lang="en-US" sz="2000" b="1">
                <a:solidFill>
                  <a:srgbClr val="FFFFFF"/>
                </a:solidFill>
                <a:cs typeface="Arial" charset="0"/>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They will lend to money to you, but you will not lend to them </a:t>
            </a:r>
            <a:br>
              <a:rPr lang="en-US" sz="2000" b="1">
                <a:solidFill>
                  <a:srgbClr val="FFFFFF"/>
                </a:solidFill>
                <a:cs typeface="Arial" charset="0"/>
              </a:rPr>
            </a:br>
            <a:r>
              <a:rPr lang="en-US" sz="2000" b="1">
                <a:solidFill>
                  <a:srgbClr val="FFFFFF"/>
                </a:solidFill>
                <a:cs typeface="Arial" charset="0"/>
              </a:rPr>
              <a:t>(44)</a:t>
            </a:r>
          </a:p>
        </p:txBody>
      </p:sp>
      <p:sp>
        <p:nvSpPr>
          <p:cNvPr id="172047"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latin typeface="Times New Roman" charset="0"/>
            </a:endParaRPr>
          </a:p>
        </p:txBody>
      </p:sp>
      <p:sp>
        <p:nvSpPr>
          <p:cNvPr id="172048"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FFFF"/>
                </a:solidFill>
              </a:rPr>
              <a:t>577</a:t>
            </a:r>
            <a:br>
              <a:rPr lang="en-US" b="1">
                <a:solidFill>
                  <a:srgbClr val="FFFFFF"/>
                </a:solidFill>
              </a:rPr>
            </a:br>
            <a:r>
              <a:rPr lang="en-US" b="1">
                <a:solidFill>
                  <a:srgbClr val="FFFFFF"/>
                </a:solidFill>
              </a:rPr>
              <a:t>154</a:t>
            </a:r>
            <a:br>
              <a:rPr lang="en-US" b="1">
                <a:solidFill>
                  <a:srgbClr val="FFFFFF"/>
                </a:solidFill>
              </a:rPr>
            </a:br>
            <a:r>
              <a:rPr lang="en-US" b="1">
                <a:solidFill>
                  <a:srgbClr val="FFFFFF"/>
                </a:solidFill>
              </a:rPr>
              <a:t>220</a:t>
            </a:r>
            <a:endParaRPr lang="en-US">
              <a:solidFill>
                <a:srgbClr val="FFFFFF"/>
              </a:solidFill>
            </a:endParaRPr>
          </a:p>
        </p:txBody>
      </p:sp>
      <p:sp>
        <p:nvSpPr>
          <p:cNvPr id="172049" name="Title 1"/>
          <p:cNvSpPr txBox="1">
            <a:spLocks/>
          </p:cNvSpPr>
          <p:nvPr/>
        </p:nvSpPr>
        <p:spPr bwMode="auto">
          <a:xfrm>
            <a:off x="34925" y="115888"/>
            <a:ext cx="309721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0090"/>
                </a:solidFill>
                <a:cs typeface="Arial" charset="0"/>
              </a:rPr>
              <a:t>Deut. 28</a:t>
            </a:r>
            <a:endParaRPr lang="en-US" sz="3600" b="1">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eaLnBrk="1" hangingPunct="1">
              <a:spcBef>
                <a:spcPct val="50000"/>
              </a:spcBef>
            </a:pPr>
            <a:endParaRPr lang="en-US" sz="2800">
              <a:solidFill>
                <a:srgbClr val="000000"/>
              </a:solidFill>
              <a:latin typeface="Times New Roman" charset="0"/>
            </a:endParaRPr>
          </a:p>
        </p:txBody>
      </p:sp>
      <p:sp>
        <p:nvSpPr>
          <p:cNvPr id="173058"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173059"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p>
        </p:txBody>
      </p:sp>
      <p:pic>
        <p:nvPicPr>
          <p:cNvPr id="173060"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spAutoFit/>
          </a:bodyPr>
          <a:lstStyle/>
          <a:p>
            <a:pPr algn="ctr" eaLnBrk="1" hangingPunct="1">
              <a:spcBef>
                <a:spcPct val="50000"/>
              </a:spcBef>
            </a:pPr>
            <a:endParaRPr lang="en-US" sz="2800">
              <a:solidFill>
                <a:srgbClr val="000000"/>
              </a:solidFill>
              <a:latin typeface="Times New Roman"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a:solidFill>
              <a:srgbClr val="FFFFFF"/>
            </a:solidFill>
            <a:miter lim="800000"/>
            <a:headEnd/>
            <a:tailEnd/>
          </a:ln>
        </p:spPr>
        <p:txBody>
          <a:bodyPr wrap="none" anchor="ctr">
            <a:spAutoFit/>
          </a:bodyPr>
          <a:lstStyle/>
          <a:p>
            <a:pPr algn="ctr" eaLnBrk="1" hangingPunct="1">
              <a:spcBef>
                <a:spcPct val="50000"/>
              </a:spcBef>
            </a:pPr>
            <a:r>
              <a:rPr lang="en-US" sz="7200">
                <a:solidFill>
                  <a:srgbClr val="FFFFFF"/>
                </a:solidFill>
              </a:rPr>
              <a:t>Exile</a:t>
            </a:r>
            <a:endParaRPr lang="en-US" sz="2800">
              <a:solidFill>
                <a:srgbClr val="000000"/>
              </a:solidFill>
            </a:endParaRPr>
          </a:p>
        </p:txBody>
      </p:sp>
      <p:sp>
        <p:nvSpPr>
          <p:cNvPr id="97296" name="AutoShape 16"/>
          <p:cNvSpPr>
            <a:spLocks noChangeArrowheads="1"/>
          </p:cNvSpPr>
          <p:nvPr/>
        </p:nvSpPr>
        <p:spPr bwMode="auto">
          <a:xfrm>
            <a:off x="103188" y="3963988"/>
            <a:ext cx="3100387" cy="1225550"/>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eaLnBrk="1" hangingPunct="1">
              <a:spcBef>
                <a:spcPct val="50000"/>
              </a:spcBef>
            </a:pPr>
            <a:r>
              <a:rPr lang="en-US" sz="5400" b="1">
                <a:solidFill>
                  <a:srgbClr val="000000"/>
                </a:solidFill>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eaLnBrk="1" hangingPunct="1">
              <a:spcBef>
                <a:spcPct val="50000"/>
              </a:spcBef>
            </a:pPr>
            <a:endParaRPr lang="en-US" sz="2800">
              <a:solidFill>
                <a:srgbClr val="000000"/>
              </a:solidFill>
              <a:latin typeface="Times New Roman" charset="0"/>
            </a:endParaRPr>
          </a:p>
        </p:txBody>
      </p:sp>
      <p:sp>
        <p:nvSpPr>
          <p:cNvPr id="173066"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FFFF"/>
                </a:solidFill>
              </a:rPr>
              <a:t>577</a:t>
            </a:r>
            <a:br>
              <a:rPr lang="en-US" b="1">
                <a:solidFill>
                  <a:srgbClr val="FFFFFF"/>
                </a:solidFill>
              </a:rPr>
            </a:br>
            <a:r>
              <a:rPr lang="en-US" b="1">
                <a:solidFill>
                  <a:srgbClr val="FFFFFF"/>
                </a:solidFill>
              </a:rPr>
              <a:t>154</a:t>
            </a:r>
            <a:br>
              <a:rPr lang="en-US" b="1">
                <a:solidFill>
                  <a:srgbClr val="FFFFFF"/>
                </a:solidFill>
              </a:rPr>
            </a:br>
            <a:r>
              <a:rPr lang="en-US" b="1">
                <a:solidFill>
                  <a:srgbClr val="FFFFFF"/>
                </a:solidFill>
              </a:rPr>
              <a:t>220</a:t>
            </a:r>
            <a:endParaRPr lang="en-US">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5" name="Picture 2" descr="Qumran0001"/>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907" name="Rectangle 3"/>
          <p:cNvSpPr>
            <a:spLocks noGrp="1" noChangeArrowheads="1"/>
          </p:cNvSpPr>
          <p:nvPr>
            <p:ph type="title"/>
          </p:nvPr>
        </p:nvSpPr>
        <p:spPr>
          <a:xfrm>
            <a:off x="228600" y="277813"/>
            <a:ext cx="8686800" cy="1143000"/>
          </a:xfrm>
          <a:effectLst>
            <a:outerShdw blurRad="63500" dist="38099" dir="2700000" algn="ctr" rotWithShape="0">
              <a:srgbClr val="000000">
                <a:alpha val="74998"/>
              </a:srgbClr>
            </a:outerShdw>
          </a:effectLst>
        </p:spPr>
        <p:txBody>
          <a:bodyPr/>
          <a:lstStyle/>
          <a:p>
            <a:pPr eaLnBrk="1" hangingPunct="1">
              <a:defRPr/>
            </a:pPr>
            <a:r>
              <a:rPr lang="en-US">
                <a:latin typeface="Arial" charset="0"/>
                <a:ea typeface="ＭＳ Ｐゴシック" charset="0"/>
                <a:cs typeface="ＭＳ Ｐゴシック" charset="0"/>
              </a:rPr>
              <a:t>What Did a Locust Plague Mean?</a:t>
            </a:r>
          </a:p>
        </p:txBody>
      </p:sp>
      <p:sp>
        <p:nvSpPr>
          <p:cNvPr id="635908" name="Rectangle 4"/>
          <p:cNvSpPr>
            <a:spLocks noGrp="1" noChangeArrowheads="1"/>
          </p:cNvSpPr>
          <p:nvPr>
            <p:ph type="body" idx="1"/>
          </p:nvPr>
        </p:nvSpPr>
        <p:spPr>
          <a:xfrm>
            <a:off x="457200" y="1844675"/>
            <a:ext cx="8153400" cy="3124200"/>
          </a:xfrm>
          <a:effectLst>
            <a:outerShdw blurRad="63500" dist="53882" dir="2700000" algn="ctr" rotWithShape="0">
              <a:srgbClr val="000000">
                <a:alpha val="74998"/>
              </a:srgbClr>
            </a:outerShdw>
          </a:effectLst>
        </p:spPr>
        <p:txBody>
          <a:bodyPr/>
          <a:lstStyle/>
          <a:p>
            <a:pPr eaLnBrk="1" hangingPunct="1">
              <a:lnSpc>
                <a:spcPct val="90000"/>
              </a:lnSpc>
              <a:defRPr/>
            </a:pPr>
            <a:r>
              <a:rPr lang="en-US" sz="4400" b="1" dirty="0">
                <a:solidFill>
                  <a:schemeClr val="tx2"/>
                </a:solidFill>
                <a:latin typeface="Arial" charset="0"/>
                <a:ea typeface="ＭＳ Ｐゴシック" charset="0"/>
                <a:cs typeface="ＭＳ Ｐゴシック" charset="0"/>
              </a:rPr>
              <a:t>NLT Deuteronomy 28:38 </a:t>
            </a:r>
            <a:r>
              <a:rPr lang="ru-RU" sz="4400" b="1" dirty="0">
                <a:solidFill>
                  <a:schemeClr val="tx2"/>
                </a:solidFill>
                <a:latin typeface="Arial" charset="0"/>
                <a:ea typeface="ＭＳ Ｐゴシック" charset="0"/>
                <a:cs typeface="ＭＳ Ｐゴシック" charset="0"/>
              </a:rPr>
              <a:t>"</a:t>
            </a:r>
            <a:r>
              <a:rPr lang="en-US" sz="4400" b="1" dirty="0">
                <a:solidFill>
                  <a:schemeClr val="tx2"/>
                </a:solidFill>
                <a:latin typeface="Arial" charset="0"/>
                <a:ea typeface="ＭＳ Ｐゴシック" charset="0"/>
                <a:cs typeface="ＭＳ Ｐゴシック" charset="0"/>
              </a:rPr>
              <a:t>You will plant much but harvest little, for </a:t>
            </a:r>
            <a:r>
              <a:rPr lang="en-US" sz="4400" b="1" dirty="0">
                <a:solidFill>
                  <a:srgbClr val="FFFF00"/>
                </a:solidFill>
                <a:latin typeface="Arial" charset="0"/>
                <a:ea typeface="ＭＳ Ｐゴシック" charset="0"/>
                <a:cs typeface="ＭＳ Ｐゴシック" charset="0"/>
              </a:rPr>
              <a:t>locusts will eat your crops</a:t>
            </a:r>
            <a:r>
              <a:rPr lang="en-US" sz="4400" b="1" dirty="0">
                <a:solidFill>
                  <a:schemeClr val="tx2"/>
                </a:solidFill>
                <a:latin typeface="Arial" charset="0"/>
                <a:ea typeface="ＭＳ Ｐゴシック" charset="0"/>
                <a:cs typeface="ＭＳ Ｐゴシック" charset="0"/>
              </a:rPr>
              <a:t>.</a:t>
            </a:r>
            <a:r>
              <a:rPr lang="ru-RU" altLang="ja-JP" sz="4400" b="1" dirty="0">
                <a:solidFill>
                  <a:schemeClr val="tx2"/>
                </a:solidFill>
                <a:latin typeface="Arial" charset="0"/>
                <a:ea typeface="ＭＳ Ｐゴシック" charset="0"/>
                <a:cs typeface="ＭＳ Ｐゴシック" charset="0"/>
              </a:rPr>
              <a:t>"</a:t>
            </a:r>
            <a:endParaRPr lang="en-US" sz="4400" b="1" dirty="0">
              <a:solidFill>
                <a:schemeClr val="tx2"/>
              </a:solidFill>
              <a:latin typeface="Arial" charset="0"/>
              <a:ea typeface="ＭＳ Ｐゴシック" charset="0"/>
              <a:cs typeface="ＭＳ Ｐゴシック" charset="0"/>
            </a:endParaRPr>
          </a:p>
        </p:txBody>
      </p:sp>
      <p:sp>
        <p:nvSpPr>
          <p:cNvPr id="175108" name="Text Box 5"/>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175109"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577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5908">
                                            <p:txEl>
                                              <p:pRg st="0" end="0"/>
                                            </p:txEl>
                                          </p:spTgt>
                                        </p:tgtEl>
                                        <p:attrNameLst>
                                          <p:attrName>style.visibility</p:attrName>
                                        </p:attrNameLst>
                                      </p:cBhvr>
                                      <p:to>
                                        <p:strVal val="visible"/>
                                      </p:to>
                                    </p:set>
                                    <p:animEffect transition="in" filter="fade">
                                      <p:cBhvr>
                                        <p:cTn id="7" dur="500"/>
                                        <p:tgtEl>
                                          <p:spTgt spid="6359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Joel 2</a:t>
            </a:r>
          </a:p>
        </p:txBody>
      </p:sp>
    </p:spTree>
    <p:extLst>
      <p:ext uri="{BB962C8B-B14F-4D97-AF65-F5344CB8AC3E}">
        <p14:creationId xmlns:p14="http://schemas.microsoft.com/office/powerpoint/2010/main" val="321372962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disciplined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or you will be disciplined.</a:t>
            </a:r>
          </a:p>
        </p:txBody>
      </p:sp>
    </p:spTree>
    <p:extLst>
      <p:ext uri="{BB962C8B-B14F-4D97-AF65-F5344CB8AC3E}">
        <p14:creationId xmlns:p14="http://schemas.microsoft.com/office/powerpoint/2010/main" val="1508490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Sound the alarm in Jerusalem!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Raise the battle cry on my holy mountain!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Let everyone tremble in fear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because the day of the L</a:t>
            </a:r>
            <a:r>
              <a:rPr lang="en-SG" sz="2800" b="1">
                <a:effectLst>
                  <a:glow rad="127000">
                    <a:schemeClr val="tx1"/>
                  </a:glow>
                </a:effectLst>
                <a:latin typeface="Arial" charset="0"/>
                <a:ea typeface="ＭＳ Ｐゴシック" charset="0"/>
                <a:cs typeface="ＭＳ Ｐゴシック" charset="0"/>
              </a:rPr>
              <a:t>ORD</a:t>
            </a:r>
            <a:r>
              <a:rPr lang="en-SG" sz="3200" b="1">
                <a:effectLst>
                  <a:glow rad="127000">
                    <a:schemeClr val="tx1"/>
                  </a:glow>
                </a:effectLst>
                <a:latin typeface="Arial" charset="0"/>
                <a:ea typeface="ＭＳ Ｐゴシック" charset="0"/>
                <a:cs typeface="ＭＳ Ｐゴシック" charset="0"/>
              </a:rPr>
              <a:t> is upon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(Joel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29982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[The </a:t>
            </a:r>
            <a:r>
              <a:rPr lang="en-SG" sz="2800" b="1">
                <a:effectLst>
                  <a:glow rad="127000">
                    <a:schemeClr val="tx1"/>
                  </a:glow>
                </a:effectLst>
                <a:latin typeface="Arial" charset="0"/>
                <a:ea typeface="ＭＳ Ｐゴシック" charset="0"/>
                <a:cs typeface="ＭＳ Ｐゴシック" charset="0"/>
              </a:rPr>
              <a:t>day of the L</a:t>
            </a:r>
            <a:r>
              <a:rPr lang="en-SG" sz="2400" b="1">
                <a:effectLst>
                  <a:glow rad="127000">
                    <a:schemeClr val="tx1"/>
                  </a:glow>
                </a:effectLst>
                <a:latin typeface="Arial" charset="0"/>
                <a:ea typeface="ＭＳ Ｐゴシック" charset="0"/>
                <a:cs typeface="ＭＳ Ｐゴシック" charset="0"/>
              </a:rPr>
              <a:t>ORD]</a:t>
            </a:r>
            <a:r>
              <a:rPr lang="is-IS" sz="24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is 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darkness and gloom,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thick clouds and deep blackness.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Suddenly, like dawn spreading across the mountains,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great and mighty army appears.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Nothing like it has been seen before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or will ever be seen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2:2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440077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Fire burns in front of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flames follow after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Ahead of them the land lies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beautiful as the Garden of Eden.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Behind them is nothing but desolation;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not one thing escapes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7963622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They look like horses;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charge forward like war horses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83163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4895896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5" descr="Locust">
            <a:hlinkClick r:id="rId2"/>
          </p:cNvPr>
          <p:cNvPicPr>
            <a:picLocks noGrp="1" noChangeAspect="1" noChangeArrowheads="1"/>
          </p:cNvPicPr>
          <p:nvPr>
            <p:ph sz="half" idx="2"/>
          </p:nvPr>
        </p:nvPicPr>
        <p:blipFill>
          <a:blip r:embed="rId3" cstate="screen">
            <a:lum bright="-18000"/>
            <a:extLst>
              <a:ext uri="{28A0092B-C50C-407E-A947-70E740481C1C}">
                <a14:useLocalDpi xmlns:a14="http://schemas.microsoft.com/office/drawing/2010/main"/>
              </a:ext>
            </a:extLst>
          </a:blip>
          <a:srcRect/>
          <a:stretch>
            <a:fillRect/>
          </a:stretch>
        </p:blipFill>
        <p:spPr>
          <a:xfrm>
            <a:off x="0" y="-42863"/>
            <a:ext cx="9144000" cy="6900863"/>
          </a:xfrm>
        </p:spPr>
      </p:pic>
      <p:sp>
        <p:nvSpPr>
          <p:cNvPr id="44034" name="Rectangle 2"/>
          <p:cNvSpPr>
            <a:spLocks noGrp="1" noChangeArrowheads="1"/>
          </p:cNvSpPr>
          <p:nvPr>
            <p:ph type="title"/>
          </p:nvPr>
        </p:nvSpPr>
        <p:spPr>
          <a:xfrm>
            <a:off x="457200" y="0"/>
            <a:ext cx="4267200" cy="914400"/>
          </a:xfrm>
        </p:spPr>
        <p:txBody>
          <a:bodyPr/>
          <a:lstStyle/>
          <a:p>
            <a:pPr eaLnBrk="1" hangingPunct="1">
              <a:defRPr/>
            </a:pPr>
            <a:r>
              <a:rPr lang="en-US" sz="4800">
                <a:solidFill>
                  <a:srgbClr val="FFFFFF"/>
                </a:solidFill>
                <a:effectLst>
                  <a:glow rad="101600">
                    <a:schemeClr val="tx1">
                      <a:alpha val="75000"/>
                    </a:schemeClr>
                  </a:glow>
                </a:effectLst>
                <a:latin typeface="Arial" charset="0"/>
                <a:ea typeface="ＭＳ Ｐゴシック" charset="0"/>
                <a:cs typeface="ＭＳ Ｐゴシック" charset="0"/>
              </a:rPr>
              <a:t>Key Verse</a:t>
            </a:r>
          </a:p>
        </p:txBody>
      </p:sp>
      <p:sp>
        <p:nvSpPr>
          <p:cNvPr id="625667" name="Rectangle 3"/>
          <p:cNvSpPr>
            <a:spLocks noGrp="1" noChangeArrowheads="1"/>
          </p:cNvSpPr>
          <p:nvPr>
            <p:ph type="body" sz="half" idx="1"/>
          </p:nvPr>
        </p:nvSpPr>
        <p:spPr>
          <a:xfrm>
            <a:off x="3276600" y="3214688"/>
            <a:ext cx="5872163" cy="3643312"/>
          </a:xfrm>
          <a:effectLst>
            <a:outerShdw blurRad="63500" dist="38099" dir="2700000" algn="ctr" rotWithShape="0">
              <a:schemeClr val="tx1">
                <a:alpha val="74998"/>
              </a:schemeClr>
            </a:outerShdw>
          </a:effectLst>
        </p:spPr>
        <p:txBody>
          <a:bodyPr/>
          <a:lstStyle/>
          <a:p>
            <a:pPr algn="ctr" eaLnBrk="1" hangingPunct="1">
              <a:defRPr/>
            </a:pPr>
            <a:r>
              <a:rPr lang="ru-RU"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 . . The day of the L</a:t>
            </a:r>
            <a:r>
              <a:rPr lang="en-US" sz="2400" dirty="0">
                <a:solidFill>
                  <a:srgbClr val="FFFFFF"/>
                </a:solidFill>
                <a:effectLst>
                  <a:glow rad="101600">
                    <a:schemeClr val="tx1">
                      <a:alpha val="75000"/>
                    </a:schemeClr>
                  </a:glow>
                </a:effectLst>
              </a:rPr>
              <a:t>ORD</a:t>
            </a:r>
            <a:r>
              <a:rPr lang="en-US" dirty="0">
                <a:solidFill>
                  <a:srgbClr val="FFFFFF"/>
                </a:solidFill>
                <a:effectLst>
                  <a:glow rad="101600">
                    <a:schemeClr val="tx1">
                      <a:alpha val="75000"/>
                    </a:schemeClr>
                  </a:glow>
                </a:effectLst>
                <a:ea typeface="+mn-ea"/>
                <a:cs typeface="+mn-cs"/>
              </a:rPr>
              <a:t> is great; it is dreadful.  Who can endure it?  </a:t>
            </a:r>
            <a:r>
              <a:rPr lang="uk-UA"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Even now,</a:t>
            </a:r>
            <a:r>
              <a:rPr lang="uk-UA"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 declares the L</a:t>
            </a:r>
            <a:r>
              <a:rPr lang="en-US" sz="2400" dirty="0">
                <a:solidFill>
                  <a:srgbClr val="FFFFFF"/>
                </a:solidFill>
                <a:effectLst>
                  <a:glow rad="101600">
                    <a:schemeClr val="tx1">
                      <a:alpha val="75000"/>
                    </a:schemeClr>
                  </a:glow>
                </a:effectLst>
                <a:ea typeface="+mn-ea"/>
                <a:cs typeface="+mn-cs"/>
              </a:rPr>
              <a:t>ORD</a:t>
            </a:r>
            <a:r>
              <a:rPr lang="en-US" dirty="0">
                <a:solidFill>
                  <a:srgbClr val="FFFFFF"/>
                </a:solidFill>
                <a:effectLst>
                  <a:glow rad="101600">
                    <a:schemeClr val="tx1">
                      <a:alpha val="75000"/>
                    </a:schemeClr>
                  </a:glow>
                </a:effectLst>
                <a:ea typeface="+mn-ea"/>
                <a:cs typeface="+mn-cs"/>
              </a:rPr>
              <a:t>, </a:t>
            </a:r>
            <a:r>
              <a:rPr lang="uk-UA"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return to me with all your heart, with fasting and weeping and mourning</a:t>
            </a:r>
            <a:r>
              <a:rPr lang="ru-RU"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 (Joel 2:11b-12)</a:t>
            </a:r>
          </a:p>
        </p:txBody>
      </p:sp>
      <p:sp>
        <p:nvSpPr>
          <p:cNvPr id="625671" name="Text Box 7"/>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sz="2400" b="1">
                <a:solidFill>
                  <a:schemeClr val="bg1"/>
                </a:solidFill>
                <a:effectLst>
                  <a:glow rad="101600">
                    <a:schemeClr val="tx1">
                      <a:alpha val="75000"/>
                    </a:schemeClr>
                  </a:glow>
                </a:effectLst>
                <a:latin typeface="Arial" pitchFamily="-112" charset="0"/>
                <a:ea typeface="+mn-ea"/>
                <a:cs typeface="+mn-cs"/>
              </a:rPr>
              <a:t>575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9" descr="locust-in-ai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3618" name="Rectangle 2"/>
          <p:cNvSpPr>
            <a:spLocks noGrp="1" noChangeArrowheads="1"/>
          </p:cNvSpPr>
          <p:nvPr>
            <p:ph type="title"/>
          </p:nvPr>
        </p:nvSpPr>
        <p:spPr>
          <a:xfrm>
            <a:off x="304800" y="381000"/>
            <a:ext cx="6931496" cy="1143000"/>
          </a:xfrm>
          <a:effectLst>
            <a:outerShdw blurRad="63500" dist="38099" dir="2700000" algn="ctr" rotWithShape="0">
              <a:schemeClr val="tx1">
                <a:alpha val="74998"/>
              </a:schemeClr>
            </a:outerShdw>
          </a:effectLst>
        </p:spPr>
        <p:txBody>
          <a:bodyPr/>
          <a:lstStyle/>
          <a:p>
            <a:pPr eaLnBrk="1" hangingPunct="1">
              <a:defRPr/>
            </a:pPr>
            <a:r>
              <a:rPr lang="en-US">
                <a:solidFill>
                  <a:srgbClr val="FFFFFF"/>
                </a:solidFill>
                <a:ea typeface="+mj-ea"/>
              </a:rPr>
              <a:t>What are the </a:t>
            </a:r>
            <a:r>
              <a:rPr lang="ru-RU">
                <a:solidFill>
                  <a:srgbClr val="FFFFFF"/>
                </a:solidFill>
                <a:ea typeface="+mj-ea"/>
              </a:rPr>
              <a:t>"</a:t>
            </a:r>
            <a:r>
              <a:rPr lang="en-US">
                <a:solidFill>
                  <a:srgbClr val="FFFFFF"/>
                </a:solidFill>
                <a:ea typeface="+mj-ea"/>
              </a:rPr>
              <a:t>locusts</a:t>
            </a:r>
            <a:r>
              <a:rPr lang="ru-RU">
                <a:solidFill>
                  <a:srgbClr val="FFFFFF"/>
                </a:solidFill>
                <a:ea typeface="+mj-ea"/>
              </a:rPr>
              <a:t>"</a:t>
            </a:r>
            <a:r>
              <a:rPr lang="en-US">
                <a:solidFill>
                  <a:srgbClr val="FFFFFF"/>
                </a:solidFill>
                <a:ea typeface="+mj-ea"/>
              </a:rPr>
              <a:t> of Joel 2:1-11?</a:t>
            </a:r>
          </a:p>
        </p:txBody>
      </p:sp>
      <p:sp>
        <p:nvSpPr>
          <p:cNvPr id="623619" name="Rectangle 3"/>
          <p:cNvSpPr>
            <a:spLocks noGrp="1" noChangeArrowheads="1"/>
          </p:cNvSpPr>
          <p:nvPr>
            <p:ph type="body" idx="1"/>
          </p:nvPr>
        </p:nvSpPr>
        <p:spPr>
          <a:xfrm>
            <a:off x="609600" y="3886200"/>
            <a:ext cx="2900363" cy="1204913"/>
          </a:xfrm>
          <a:effectLst/>
        </p:spPr>
        <p:txBody>
          <a:bodyPr/>
          <a:lstStyle/>
          <a:p>
            <a:pPr eaLnBrk="1" hangingPunct="1">
              <a:defRPr/>
            </a:pPr>
            <a:r>
              <a:rPr lang="en-US" sz="3200">
                <a:solidFill>
                  <a:srgbClr val="FFFFFF"/>
                </a:solidFill>
                <a:ea typeface="+mn-ea"/>
              </a:rPr>
              <a:t>Literal Locusts?</a:t>
            </a:r>
          </a:p>
        </p:txBody>
      </p:sp>
      <p:sp>
        <p:nvSpPr>
          <p:cNvPr id="623623" name="Rectangle 7"/>
          <p:cNvSpPr>
            <a:spLocks noChangeArrowheads="1"/>
          </p:cNvSpPr>
          <p:nvPr/>
        </p:nvSpPr>
        <p:spPr bwMode="auto">
          <a:xfrm>
            <a:off x="3200400" y="4292600"/>
            <a:ext cx="2667000" cy="16002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dirty="0">
                <a:solidFill>
                  <a:srgbClr val="FFFFFF"/>
                </a:solidFill>
                <a:latin typeface="Arial"/>
                <a:ea typeface="+mn-ea"/>
                <a:cs typeface="Arial"/>
              </a:rPr>
              <a:t>Figurative of Many Armies?</a:t>
            </a:r>
          </a:p>
        </p:txBody>
      </p:sp>
      <p:sp>
        <p:nvSpPr>
          <p:cNvPr id="623624" name="Rectangle 8"/>
          <p:cNvSpPr>
            <a:spLocks noChangeArrowheads="1"/>
          </p:cNvSpPr>
          <p:nvPr/>
        </p:nvSpPr>
        <p:spPr bwMode="auto">
          <a:xfrm>
            <a:off x="5724525" y="1412875"/>
            <a:ext cx="2971800" cy="16764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a:solidFill>
                  <a:srgbClr val="FFFFFF"/>
                </a:solidFill>
                <a:latin typeface="Arial"/>
                <a:ea typeface="+mn-ea"/>
                <a:cs typeface="Arial"/>
              </a:rPr>
              <a:t>Both Locusts and Armies?</a:t>
            </a:r>
          </a:p>
        </p:txBody>
      </p:sp>
      <p:sp>
        <p:nvSpPr>
          <p:cNvPr id="623625" name="Rectangle 9"/>
          <p:cNvSpPr>
            <a:spLocks noChangeArrowheads="1"/>
          </p:cNvSpPr>
          <p:nvPr/>
        </p:nvSpPr>
        <p:spPr bwMode="auto">
          <a:xfrm>
            <a:off x="900113" y="2057400"/>
            <a:ext cx="3595687" cy="16764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dirty="0">
                <a:solidFill>
                  <a:srgbClr val="FFFFFF"/>
                </a:solidFill>
                <a:latin typeface="Arial"/>
                <a:ea typeface="+mn-ea"/>
                <a:cs typeface="Arial"/>
              </a:rPr>
              <a:t>Supernatural Creatures?</a:t>
            </a:r>
          </a:p>
        </p:txBody>
      </p:sp>
      <p:sp>
        <p:nvSpPr>
          <p:cNvPr id="623626" name="Rectangle 10"/>
          <p:cNvSpPr>
            <a:spLocks noChangeArrowheads="1"/>
          </p:cNvSpPr>
          <p:nvPr/>
        </p:nvSpPr>
        <p:spPr bwMode="auto">
          <a:xfrm>
            <a:off x="6105525" y="3851275"/>
            <a:ext cx="2667000" cy="16002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dirty="0">
                <a:solidFill>
                  <a:srgbClr val="FFFFFF"/>
                </a:solidFill>
                <a:latin typeface="Arial"/>
                <a:ea typeface="+mn-ea"/>
                <a:cs typeface="Arial"/>
              </a:rPr>
              <a:t>Figurative of One Army?</a:t>
            </a:r>
          </a:p>
        </p:txBody>
      </p:sp>
      <p:sp>
        <p:nvSpPr>
          <p:cNvPr id="178184"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3625"/>
                                        </p:tgtEl>
                                        <p:attrNameLst>
                                          <p:attrName>style.visibility</p:attrName>
                                        </p:attrNameLst>
                                      </p:cBhvr>
                                      <p:to>
                                        <p:strVal val="visible"/>
                                      </p:to>
                                    </p:set>
                                    <p:animEffect transition="in" filter="fade">
                                      <p:cBhvr>
                                        <p:cTn id="7" dur="500"/>
                                        <p:tgtEl>
                                          <p:spTgt spid="6236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623"/>
                                        </p:tgtEl>
                                        <p:attrNameLst>
                                          <p:attrName>style.visibility</p:attrName>
                                        </p:attrNameLst>
                                      </p:cBhvr>
                                      <p:to>
                                        <p:strVal val="visible"/>
                                      </p:to>
                                    </p:set>
                                    <p:animEffect transition="in" filter="fade">
                                      <p:cBhvr>
                                        <p:cTn id="12" dur="500"/>
                                        <p:tgtEl>
                                          <p:spTgt spid="6236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3626"/>
                                        </p:tgtEl>
                                        <p:attrNameLst>
                                          <p:attrName>style.visibility</p:attrName>
                                        </p:attrNameLst>
                                      </p:cBhvr>
                                      <p:to>
                                        <p:strVal val="visible"/>
                                      </p:to>
                                    </p:set>
                                    <p:animEffect transition="in" filter="fade">
                                      <p:cBhvr>
                                        <p:cTn id="17" dur="500"/>
                                        <p:tgtEl>
                                          <p:spTgt spid="6236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3619">
                                            <p:txEl>
                                              <p:pRg st="0" end="0"/>
                                            </p:txEl>
                                          </p:spTgt>
                                        </p:tgtEl>
                                        <p:attrNameLst>
                                          <p:attrName>style.visibility</p:attrName>
                                        </p:attrNameLst>
                                      </p:cBhvr>
                                      <p:to>
                                        <p:strVal val="visible"/>
                                      </p:to>
                                    </p:set>
                                    <p:animEffect transition="in" filter="fade">
                                      <p:cBhvr>
                                        <p:cTn id="22" dur="500"/>
                                        <p:tgtEl>
                                          <p:spTgt spid="62361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3624"/>
                                        </p:tgtEl>
                                        <p:attrNameLst>
                                          <p:attrName>style.visibility</p:attrName>
                                        </p:attrNameLst>
                                      </p:cBhvr>
                                      <p:to>
                                        <p:strVal val="visible"/>
                                      </p:to>
                                    </p:set>
                                    <p:animEffect transition="in" filter="fade">
                                      <p:cBhvr>
                                        <p:cTn id="27" dur="500"/>
                                        <p:tgtEl>
                                          <p:spTgt spid="623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19" grpId="0" build="p" autoUpdateAnimBg="0"/>
      <p:bldP spid="623623" grpId="0" autoUpdateAnimBg="0"/>
      <p:bldP spid="623624" grpId="0" autoUpdateAnimBg="0"/>
      <p:bldP spid="623625" grpId="0" autoUpdateAnimBg="0"/>
      <p:bldP spid="623626"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515498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0" y="0"/>
            <a:ext cx="4702629" cy="6858000"/>
          </a:xfrm>
          <a:prstGeom prst="rect">
            <a:avLst/>
          </a:prstGeom>
        </p:spPr>
      </p:pic>
      <p:sp>
        <p:nvSpPr>
          <p:cNvPr id="2" name="Title 1"/>
          <p:cNvSpPr>
            <a:spLocks noGrp="1"/>
          </p:cNvSpPr>
          <p:nvPr>
            <p:ph type="title"/>
          </p:nvPr>
        </p:nvSpPr>
        <p:spPr>
          <a:xfrm>
            <a:off x="3708400" y="44450"/>
            <a:ext cx="5256213" cy="936625"/>
          </a:xfrm>
        </p:spPr>
        <p:txBody>
          <a:bodyPr/>
          <a:lstStyle/>
          <a:p>
            <a:pPr>
              <a:defRPr/>
            </a:pPr>
            <a:r>
              <a:rPr lang="en-US" b="1" dirty="0"/>
              <a:t>Why Future?</a:t>
            </a:r>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1.  Imagery heightened: earthquake, signs in skies (Joel 2:10, 30-31; Matt. 24:29)</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en-US" b="1" dirty="0"/>
              <a:t>Why Future?</a:t>
            </a:r>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1.  Imagery heightened: earthquake, signs in skies (Joel 2:10, 30-31; Matt. 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2.  </a:t>
            </a:r>
            <a:r>
              <a:rPr lang="ru-RU" sz="2800" b="1">
                <a:solidFill>
                  <a:schemeClr val="tx2"/>
                </a:solidFill>
              </a:rPr>
              <a:t>"</a:t>
            </a:r>
            <a:r>
              <a:rPr lang="en-US" sz="2800" b="1">
                <a:solidFill>
                  <a:schemeClr val="tx2"/>
                </a:solidFill>
              </a:rPr>
              <a:t>Army</a:t>
            </a:r>
            <a:r>
              <a:rPr lang="ru-RU" sz="2800" b="1">
                <a:solidFill>
                  <a:schemeClr val="tx2"/>
                </a:solidFill>
              </a:rPr>
              <a:t>"</a:t>
            </a:r>
            <a:r>
              <a:rPr lang="en-US" sz="2800" b="1">
                <a:solidFill>
                  <a:schemeClr val="tx2"/>
                </a:solidFill>
              </a:rPr>
              <a:t> (Joel 2:2, 11)</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pic>
        <p:nvPicPr>
          <p:cNvPr id="9" name="Picture 8"/>
          <p:cNvPicPr>
            <a:picLocks noChangeAspect="1"/>
          </p:cNvPicPr>
          <p:nvPr/>
        </p:nvPicPr>
        <p:blipFill>
          <a:blip r:embed="rId2"/>
          <a:stretch>
            <a:fillRect/>
          </a:stretch>
        </p:blipFill>
        <p:spPr>
          <a:xfrm>
            <a:off x="323528" y="2564904"/>
            <a:ext cx="4050065" cy="4005064"/>
          </a:xfrm>
          <a:prstGeom prst="rect">
            <a:avLst/>
          </a:prstGeom>
        </p:spPr>
      </p:pic>
    </p:spTree>
    <p:extLst>
      <p:ext uri="{BB962C8B-B14F-4D97-AF65-F5344CB8AC3E}">
        <p14:creationId xmlns:p14="http://schemas.microsoft.com/office/powerpoint/2010/main" val="206594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algn="ctr"/>
            <a:r>
              <a:rPr lang="en-US" sz="2400" b="1">
                <a:solidFill>
                  <a:schemeClr val="bg1"/>
                </a:solidFill>
              </a:rPr>
              <a:t>The traditional Chinese character for "listen" consists of six radicals</a:t>
            </a:r>
          </a:p>
        </p:txBody>
      </p:sp>
      <p:sp>
        <p:nvSpPr>
          <p:cNvPr id="5" name="TextBox 4"/>
          <p:cNvSpPr txBox="1"/>
          <p:nvPr/>
        </p:nvSpPr>
        <p:spPr>
          <a:xfrm>
            <a:off x="0" y="4811668"/>
            <a:ext cx="9144000" cy="1015663"/>
          </a:xfrm>
          <a:prstGeom prst="rect">
            <a:avLst/>
          </a:prstGeom>
          <a:solidFill>
            <a:srgbClr val="800000"/>
          </a:solidFill>
        </p:spPr>
        <p:txBody>
          <a:bodyPr wrap="square" rtlCol="0">
            <a:spAutoFit/>
          </a:bodyPr>
          <a:lstStyle/>
          <a:p>
            <a:pPr algn="ctr"/>
            <a:r>
              <a:rPr lang="en-US" sz="2000" b="1" dirty="0">
                <a:solidFill>
                  <a:schemeClr val="bg1"/>
                </a:solidFill>
              </a:rPr>
              <a:t>When we truly listen to someone, we treat them as a king or queen. A servant never interrupts the king, but wraps his ear around him, attending every word &amp; facial expression with "ten eyes &amp; one heart"</a:t>
            </a:r>
          </a:p>
        </p:txBody>
      </p:sp>
      <p:sp>
        <p:nvSpPr>
          <p:cNvPr id="6" name="TextBox 5"/>
          <p:cNvSpPr txBox="1"/>
          <p:nvPr/>
        </p:nvSpPr>
        <p:spPr>
          <a:xfrm>
            <a:off x="588164" y="5877272"/>
            <a:ext cx="8016284" cy="954107"/>
          </a:xfrm>
          <a:prstGeom prst="rect">
            <a:avLst/>
          </a:prstGeom>
          <a:solidFill>
            <a:srgbClr val="000090"/>
          </a:solidFill>
        </p:spPr>
        <p:txBody>
          <a:bodyPr wrap="square" rtlCol="0">
            <a:spAutoFit/>
          </a:bodyPr>
          <a:lstStyle/>
          <a:p>
            <a:pPr algn="ctr"/>
            <a:r>
              <a:rPr lang="en-US" sz="2800" b="1">
                <a:solidFill>
                  <a:schemeClr val="bg1"/>
                </a:solidFill>
              </a:rPr>
              <a:t>True listening gives the other person our full respect and undivided attention.</a:t>
            </a:r>
          </a:p>
        </p:txBody>
      </p:sp>
    </p:spTree>
    <p:extLst>
      <p:ext uri="{BB962C8B-B14F-4D97-AF65-F5344CB8AC3E}">
        <p14:creationId xmlns:p14="http://schemas.microsoft.com/office/powerpoint/2010/main" val="3776420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en-US" b="1" dirty="0"/>
              <a:t>Why Future?</a:t>
            </a:r>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3513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1.  Imagery heightened: earthquake, signs in skies (Joel 2:10, 30-31; Matt. 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2.  </a:t>
            </a:r>
            <a:r>
              <a:rPr lang="ru-RU" sz="2800" b="1">
                <a:solidFill>
                  <a:schemeClr val="tx2"/>
                </a:solidFill>
              </a:rPr>
              <a:t>"</a:t>
            </a:r>
            <a:r>
              <a:rPr lang="en-US" sz="2800" b="1">
                <a:solidFill>
                  <a:schemeClr val="tx2"/>
                </a:solidFill>
              </a:rPr>
              <a:t>Army</a:t>
            </a:r>
            <a:r>
              <a:rPr lang="ru-RU" sz="2800" b="1">
                <a:solidFill>
                  <a:schemeClr val="tx2"/>
                </a:solidFill>
              </a:rPr>
              <a:t>"</a:t>
            </a:r>
            <a:r>
              <a:rPr lang="en-US" sz="2800" b="1">
                <a:solidFill>
                  <a:schemeClr val="tx2"/>
                </a:solidFill>
              </a:rPr>
              <a:t> (Joel 2:2, 11)</a:t>
            </a:r>
          </a:p>
        </p:txBody>
      </p:sp>
      <p:sp>
        <p:nvSpPr>
          <p:cNvPr id="6" name="Title 1"/>
          <p:cNvSpPr txBox="1">
            <a:spLocks/>
          </p:cNvSpPr>
          <p:nvPr/>
        </p:nvSpPr>
        <p:spPr bwMode="auto">
          <a:xfrm>
            <a:off x="3597275" y="3429000"/>
            <a:ext cx="5546725"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3.  Locusts never invade from the north like this </a:t>
            </a:r>
            <a:r>
              <a:rPr lang="ru-RU" sz="2800" b="1">
                <a:solidFill>
                  <a:schemeClr val="tx2"/>
                </a:solidFill>
              </a:rPr>
              <a:t>"</a:t>
            </a:r>
            <a:r>
              <a:rPr lang="en-US" sz="2800" b="1">
                <a:solidFill>
                  <a:schemeClr val="tx2"/>
                </a:solidFill>
              </a:rPr>
              <a:t>army</a:t>
            </a:r>
            <a:r>
              <a:rPr lang="ru-RU" sz="2800" b="1">
                <a:solidFill>
                  <a:schemeClr val="tx2"/>
                </a:solidFill>
              </a:rPr>
              <a:t>"</a:t>
            </a:r>
            <a:r>
              <a:rPr lang="en-US" sz="2800" b="1">
                <a:solidFill>
                  <a:schemeClr val="tx2"/>
                </a:solidFill>
              </a:rPr>
              <a:t> </a:t>
            </a:r>
            <a:br>
              <a:rPr lang="en-US" sz="2800" b="1">
                <a:solidFill>
                  <a:schemeClr val="tx2"/>
                </a:solidFill>
              </a:rPr>
            </a:br>
            <a:r>
              <a:rPr lang="en-US" sz="2800" b="1">
                <a:solidFill>
                  <a:schemeClr val="tx2"/>
                </a:solidFill>
              </a:rPr>
              <a:t>(Joel 2:20)</a:t>
            </a:r>
          </a:p>
        </p:txBody>
      </p:sp>
      <p:sp>
        <p:nvSpPr>
          <p:cNvPr id="7" name="Title 1"/>
          <p:cNvSpPr txBox="1">
            <a:spLocks/>
          </p:cNvSpPr>
          <p:nvPr/>
        </p:nvSpPr>
        <p:spPr bwMode="auto">
          <a:xfrm>
            <a:off x="3347865" y="4941888"/>
            <a:ext cx="5829474" cy="191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4.  The </a:t>
            </a:r>
            <a:r>
              <a:rPr lang="ru-RU" sz="2800" b="1">
                <a:solidFill>
                  <a:schemeClr val="tx2"/>
                </a:solidFill>
              </a:rPr>
              <a:t>"</a:t>
            </a:r>
            <a:r>
              <a:rPr lang="en-US" sz="2800" b="1">
                <a:solidFill>
                  <a:schemeClr val="tx2"/>
                </a:solidFill>
              </a:rPr>
              <a:t>northern one</a:t>
            </a:r>
            <a:r>
              <a:rPr lang="ru-RU" sz="2800" b="1">
                <a:solidFill>
                  <a:schemeClr val="tx2"/>
                </a:solidFill>
              </a:rPr>
              <a:t>"</a:t>
            </a:r>
            <a:r>
              <a:rPr lang="en-US" sz="2800" b="1">
                <a:solidFill>
                  <a:schemeClr val="tx2"/>
                </a:solidFill>
              </a:rPr>
              <a:t> (Joel 2:20) matches eschatological enemies invading from the north (Zech. 6:8, etc.)</a:t>
            </a: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eaLnBrk="1" hangingPunct="1"/>
            <a:endParaRPr lang="en-US" sz="2400">
              <a:latin typeface="Times New Roman" charset="0"/>
            </a:endParaRP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2810680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years</a:t>
            </a: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Tribulation</a:t>
            </a:r>
          </a:p>
          <a:p>
            <a:pPr algn="ctr" defTabSz="449263" eaLnBrk="1" hangingPunct="1">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Millennium</a:t>
            </a:r>
          </a:p>
          <a:p>
            <a:pPr algn="ctr" defTabSz="449263" eaLnBrk="1" hangingPunct="1">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defTabSz="449263" eaLnBrk="1" hangingPunct="1">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defTabSz="449263" eaLnBrk="1" hangingPunct="1">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Great</a:t>
            </a:r>
          </a:p>
          <a:p>
            <a:pPr algn="ctr" defTabSz="449263" eaLnBrk="1" hangingPunct="1">
              <a:buClr>
                <a:srgbClr val="000000"/>
              </a:buClr>
              <a:buSzPct val="100000"/>
              <a:buFont typeface="Arial" charset="0"/>
              <a:buNone/>
            </a:pPr>
            <a:r>
              <a:rPr lang="en-GB" sz="2800" b="1">
                <a:solidFill>
                  <a:srgbClr val="000000"/>
                </a:solidFill>
                <a:cs typeface="Arial" charset="0"/>
              </a:rPr>
              <a:t>White</a:t>
            </a:r>
          </a:p>
          <a:p>
            <a:pPr algn="ctr" defTabSz="449263" eaLnBrk="1" hangingPunct="1">
              <a:buClr>
                <a:srgbClr val="000000"/>
              </a:buClr>
              <a:buSzPct val="100000"/>
              <a:buFont typeface="Arial" charset="0"/>
              <a:buNone/>
            </a:pPr>
            <a:r>
              <a:rPr lang="en-GB" sz="2800" b="1">
                <a:solidFill>
                  <a:srgbClr val="000000"/>
                </a:solidFill>
                <a:cs typeface="Arial" charset="0"/>
              </a:rPr>
              <a:t>Throne</a:t>
            </a:r>
          </a:p>
          <a:p>
            <a:pPr algn="ctr" defTabSz="449263" eaLnBrk="1" hangingPunct="1">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FFFFFF"/>
                </a:solidFill>
                <a:effectLst>
                  <a:outerShdw blurRad="38100" dist="38100" dir="2700000" algn="tl">
                    <a:srgbClr val="000000">
                      <a:alpha val="43137"/>
                    </a:srgbClr>
                  </a:outerShdw>
                </a:effectLst>
                <a:cs typeface="Arial" charset="0"/>
              </a:rPr>
              <a:t>Day of the L</a:t>
            </a:r>
            <a:r>
              <a:rPr lang="en-GB" b="1">
                <a:solidFill>
                  <a:srgbClr val="FFFFFF"/>
                </a:solidFill>
                <a:effectLst>
                  <a:outerShdw blurRad="38100" dist="38100" dir="2700000" algn="tl">
                    <a:srgbClr val="000000">
                      <a:alpha val="43137"/>
                    </a:srgbClr>
                  </a:outerShdw>
                </a:effectLst>
                <a:cs typeface="Arial" charset="0"/>
              </a:rPr>
              <a:t>ORD</a:t>
            </a:r>
          </a:p>
        </p:txBody>
      </p:sp>
    </p:spTree>
    <p:extLst>
      <p:ext uri="{BB962C8B-B14F-4D97-AF65-F5344CB8AC3E}">
        <p14:creationId xmlns:p14="http://schemas.microsoft.com/office/powerpoint/2010/main" val="9807330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en-US" sz="4800" b="1" dirty="0"/>
              <a:t>What to do?</a:t>
            </a:r>
          </a:p>
        </p:txBody>
      </p:sp>
      <p:sp>
        <p:nvSpPr>
          <p:cNvPr id="3" name="Title 1"/>
          <p:cNvSpPr txBox="1">
            <a:spLocks/>
          </p:cNvSpPr>
          <p:nvPr/>
        </p:nvSpPr>
        <p:spPr bwMode="auto">
          <a:xfrm>
            <a:off x="0" y="1412875"/>
            <a:ext cx="9036496"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ru-RU" sz="3600" b="1" dirty="0"/>
              <a:t>"</a:t>
            </a:r>
            <a:r>
              <a:rPr lang="uk-UA" sz="3600" b="1" dirty="0"/>
              <a:t>'</a:t>
            </a:r>
            <a:r>
              <a:rPr lang="en-SG" sz="3600" b="1" dirty="0"/>
              <a:t>Even now,</a:t>
            </a:r>
            <a:r>
              <a:rPr lang="uk-UA" sz="3600" b="1" dirty="0"/>
              <a:t>'</a:t>
            </a:r>
            <a:r>
              <a:rPr lang="en-SG" sz="3600" b="1" dirty="0"/>
              <a:t> declares the L</a:t>
            </a:r>
            <a:r>
              <a:rPr lang="en-SG" sz="3200" b="1" dirty="0"/>
              <a:t>ORD</a:t>
            </a:r>
            <a:r>
              <a:rPr lang="en-SG" sz="3600" b="1" dirty="0"/>
              <a:t>,</a:t>
            </a:r>
          </a:p>
          <a:p>
            <a:pPr>
              <a:defRPr/>
            </a:pPr>
            <a:r>
              <a:rPr lang="uk-UA" sz="3600" b="1" dirty="0"/>
              <a:t>'</a:t>
            </a:r>
            <a:r>
              <a:rPr lang="en-SG" sz="3600" b="1" dirty="0"/>
              <a:t>return to me with all your heart, with fasting and weeping and mourning.</a:t>
            </a:r>
            <a:r>
              <a:rPr lang="uk-UA" sz="3600" b="1" dirty="0"/>
              <a:t>'</a:t>
            </a:r>
            <a:r>
              <a:rPr lang="en-SG" sz="3600" b="1" dirty="0"/>
              <a:t> </a:t>
            </a:r>
          </a:p>
          <a:p>
            <a:pPr>
              <a:defRPr/>
            </a:pPr>
            <a:r>
              <a:rPr lang="en-SG" sz="3600" b="1" dirty="0"/>
              <a:t>Rend your heart and not your garments. Return to the L</a:t>
            </a:r>
            <a:r>
              <a:rPr lang="en-SG" sz="3200" b="1" dirty="0"/>
              <a:t>ORD</a:t>
            </a:r>
            <a:r>
              <a:rPr lang="en-SG" sz="3600" b="1" dirty="0"/>
              <a:t> your God, for he is gracious and compassionate, slow to anger and abounding in love, and he relents from sending calamity</a:t>
            </a:r>
            <a:r>
              <a:rPr lang="ru-RU" sz="3600" b="1" dirty="0"/>
              <a:t>"</a:t>
            </a:r>
            <a:r>
              <a:rPr lang="en-SG" sz="3600" b="1" dirty="0"/>
              <a:t> </a:t>
            </a:r>
            <a:br>
              <a:rPr lang="en-SG" sz="3600" b="1" dirty="0"/>
            </a:br>
            <a:r>
              <a:rPr lang="en-SG" sz="3600" b="1" dirty="0"/>
              <a:t>(</a:t>
            </a:r>
            <a:r>
              <a:rPr lang="en-US" sz="3600" b="1"/>
              <a:t>Joel </a:t>
            </a:r>
            <a:r>
              <a:rPr lang="en-SG" sz="3600" b="1" dirty="0"/>
              <a:t>2:12-13 NIV).</a:t>
            </a:r>
            <a:endParaRPr lang="en-US" sz="3600" b="1" dirty="0"/>
          </a:p>
        </p:txBody>
      </p:sp>
    </p:spTree>
    <p:extLst>
      <p:ext uri="{BB962C8B-B14F-4D97-AF65-F5344CB8AC3E}">
        <p14:creationId xmlns:p14="http://schemas.microsoft.com/office/powerpoint/2010/main" val="44264741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Do you reject God's discipline?</a:t>
            </a:r>
          </a:p>
        </p:txBody>
      </p:sp>
    </p:spTree>
    <p:extLst>
      <p:ext uri="{BB962C8B-B14F-4D97-AF65-F5344CB8AC3E}">
        <p14:creationId xmlns:p14="http://schemas.microsoft.com/office/powerpoint/2010/main" val="149320386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56922" y="0"/>
            <a:ext cx="6491542" cy="6858000"/>
          </a:xfrm>
          <a:prstGeom prst="rect">
            <a:avLst/>
          </a:prstGeom>
        </p:spPr>
      </p:pic>
      <p:sp>
        <p:nvSpPr>
          <p:cNvPr id="900098" name="Rectangle 2"/>
          <p:cNvSpPr>
            <a:spLocks noGrp="1" noChangeArrowheads="1"/>
          </p:cNvSpPr>
          <p:nvPr>
            <p:ph type="ctrTitle"/>
          </p:nvPr>
        </p:nvSpPr>
        <p:spPr>
          <a:xfrm>
            <a:off x="-13413" y="1556792"/>
            <a:ext cx="4369389" cy="1296144"/>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&amp; the USA</a:t>
            </a:r>
          </a:p>
        </p:txBody>
      </p:sp>
      <p:sp>
        <p:nvSpPr>
          <p:cNvPr id="5" name="TextBox 4"/>
          <p:cNvSpPr txBox="1"/>
          <p:nvPr/>
        </p:nvSpPr>
        <p:spPr>
          <a:xfrm>
            <a:off x="526608" y="6350717"/>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21515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519586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sp>
        <p:nvSpPr>
          <p:cNvPr id="4" name="Rectangle 2">
            <a:extLst>
              <a:ext uri="{FF2B5EF4-FFF2-40B4-BE49-F238E27FC236}">
                <a16:creationId xmlns:a16="http://schemas.microsoft.com/office/drawing/2014/main" id="{52165D71-79B6-5DF8-D3F4-DC982E40DA7F}"/>
              </a:ext>
            </a:extLst>
          </p:cNvPr>
          <p:cNvSpPr txBox="1">
            <a:spLocks noChangeArrowheads="1"/>
          </p:cNvSpPr>
          <p:nvPr/>
        </p:nvSpPr>
        <p:spPr bwMode="auto">
          <a:xfrm>
            <a:off x="0" y="1052736"/>
            <a:ext cx="7048277" cy="540915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PROBLEM IS NOT GUNS!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is hearts without God, homes without discipline, schools without prayer, and courts without justice.</a:t>
            </a:r>
          </a:p>
        </p:txBody>
      </p:sp>
    </p:spTree>
    <p:extLst>
      <p:ext uri="{BB962C8B-B14F-4D97-AF65-F5344CB8AC3E}">
        <p14:creationId xmlns:p14="http://schemas.microsoft.com/office/powerpoint/2010/main" val="2020741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DC1CD2-529D-DB9A-AC9B-F0356E42A12D}"/>
              </a:ext>
            </a:extLst>
          </p:cNvPr>
          <p:cNvGrpSpPr/>
          <p:nvPr/>
        </p:nvGrpSpPr>
        <p:grpSpPr>
          <a:xfrm>
            <a:off x="107504" y="1777539"/>
            <a:ext cx="8864600" cy="5080000"/>
            <a:chOff x="107504" y="1777539"/>
            <a:chExt cx="8864600" cy="5080000"/>
          </a:xfrm>
        </p:grpSpPr>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
          <p:nvSpPr>
            <p:cNvPr id="3" name="Rectangle 2">
              <a:extLst>
                <a:ext uri="{FF2B5EF4-FFF2-40B4-BE49-F238E27FC236}">
                  <a16:creationId xmlns:a16="http://schemas.microsoft.com/office/drawing/2014/main" id="{8178C876-F32C-599A-B7C9-7092176867CC}"/>
                </a:ext>
              </a:extLst>
            </p:cNvPr>
            <p:cNvSpPr/>
            <p:nvPr/>
          </p:nvSpPr>
          <p:spPr bwMode="auto">
            <a:xfrm>
              <a:off x="971600" y="2924944"/>
              <a:ext cx="1584176"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996D797A-6DC5-FEFB-6831-E65405A40E7D}"/>
                </a:ext>
              </a:extLst>
            </p:cNvPr>
            <p:cNvSpPr/>
            <p:nvPr/>
          </p:nvSpPr>
          <p:spPr bwMode="auto">
            <a:xfrm>
              <a:off x="4067944" y="2985904"/>
              <a:ext cx="1453670"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48C0BC43-7E55-F5B8-89EC-71DF9DD4783E}"/>
                </a:ext>
              </a:extLst>
            </p:cNvPr>
            <p:cNvSpPr/>
            <p:nvPr/>
          </p:nvSpPr>
          <p:spPr bwMode="auto">
            <a:xfrm>
              <a:off x="6804248" y="3081699"/>
              <a:ext cx="13681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 of Individuals</a:t>
            </a:r>
          </a:p>
        </p:txBody>
      </p:sp>
      <p:sp>
        <p:nvSpPr>
          <p:cNvPr id="4" name="Rectangle 2">
            <a:extLst>
              <a:ext uri="{FF2B5EF4-FFF2-40B4-BE49-F238E27FC236}">
                <a16:creationId xmlns:a16="http://schemas.microsoft.com/office/drawing/2014/main" id="{8D972BBE-DBA8-E4E1-3EB1-17B5E5CBBCD5}"/>
              </a:ext>
            </a:extLst>
          </p:cNvPr>
          <p:cNvSpPr txBox="1">
            <a:spLocks noChangeArrowheads="1"/>
          </p:cNvSpPr>
          <p:nvPr/>
        </p:nvSpPr>
        <p:spPr bwMode="auto">
          <a:xfrm>
            <a:off x="939631" y="2551212"/>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The Dept. of Lessons Learned</a:t>
            </a:r>
          </a:p>
        </p:txBody>
      </p:sp>
      <p:sp>
        <p:nvSpPr>
          <p:cNvPr id="8" name="Rectangle 2">
            <a:extLst>
              <a:ext uri="{FF2B5EF4-FFF2-40B4-BE49-F238E27FC236}">
                <a16:creationId xmlns:a16="http://schemas.microsoft.com/office/drawing/2014/main" id="{0C4FACB1-0376-83CD-36DB-251D014E5325}"/>
              </a:ext>
            </a:extLst>
          </p:cNvPr>
          <p:cNvSpPr txBox="1">
            <a:spLocks noChangeArrowheads="1"/>
          </p:cNvSpPr>
          <p:nvPr/>
        </p:nvSpPr>
        <p:spPr bwMode="auto">
          <a:xfrm>
            <a:off x="3923927" y="2555777"/>
            <a:ext cx="1689893"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The Dept. of Lessons Re-Learned</a:t>
            </a:r>
          </a:p>
        </p:txBody>
      </p:sp>
      <p:sp>
        <p:nvSpPr>
          <p:cNvPr id="9" name="Rectangle 2">
            <a:extLst>
              <a:ext uri="{FF2B5EF4-FFF2-40B4-BE49-F238E27FC236}">
                <a16:creationId xmlns:a16="http://schemas.microsoft.com/office/drawing/2014/main" id="{C097C13F-C7BC-C789-5201-DC4B3927EF95}"/>
              </a:ext>
            </a:extLst>
          </p:cNvPr>
          <p:cNvSpPr txBox="1">
            <a:spLocks noChangeArrowheads="1"/>
          </p:cNvSpPr>
          <p:nvPr/>
        </p:nvSpPr>
        <p:spPr bwMode="auto">
          <a:xfrm>
            <a:off x="6588224" y="2677697"/>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The Dept. of…Oh, for Crying Out Loud!</a:t>
            </a:r>
          </a:p>
        </p:txBody>
      </p:sp>
    </p:spTree>
    <p:extLst>
      <p:ext uri="{BB962C8B-B14F-4D97-AF65-F5344CB8AC3E}">
        <p14:creationId xmlns:p14="http://schemas.microsoft.com/office/powerpoint/2010/main" val="27775618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83361"/>
            <a:ext cx="9144000" cy="146078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 DON’T MAKE EXCUSES</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I MAKE RESULTS</a:t>
            </a:r>
          </a:p>
        </p:txBody>
      </p:sp>
      <p:pic>
        <p:nvPicPr>
          <p:cNvPr id="2" name="Picture 1"/>
          <p:cNvPicPr>
            <a:picLocks noChangeAspect="1"/>
          </p:cNvPicPr>
          <p:nvPr/>
        </p:nvPicPr>
        <p:blipFill>
          <a:blip r:embed="rId3"/>
          <a:stretch>
            <a:fillRect/>
          </a:stretch>
        </p:blipFill>
        <p:spPr>
          <a:xfrm>
            <a:off x="827584" y="0"/>
            <a:ext cx="7727324" cy="6858000"/>
          </a:xfrm>
          <a:prstGeom prst="rect">
            <a:avLst/>
          </a:prstGeom>
        </p:spPr>
      </p:pic>
    </p:spTree>
    <p:extLst>
      <p:ext uri="{BB962C8B-B14F-4D97-AF65-F5344CB8AC3E}">
        <p14:creationId xmlns:p14="http://schemas.microsoft.com/office/powerpoint/2010/main" val="3784021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2826818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367" r="21755"/>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223719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592"/>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Repentance will bring </a:t>
            </a:r>
            <a:r>
              <a:rPr lang="en-US" sz="6600" b="1" dirty="0">
                <a:solidFill>
                  <a:srgbClr val="FFFF00"/>
                </a:solidFill>
                <a:effectLst>
                  <a:glow rad="127000">
                    <a:schemeClr val="tx1"/>
                  </a:glow>
                </a:effectLst>
                <a:latin typeface="Arial" charset="0"/>
                <a:ea typeface="ＭＳ Ｐゴシック" charset="0"/>
                <a:cs typeface="ＭＳ Ｐゴシック" charset="0"/>
              </a:rPr>
              <a:t>restoration</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071414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147601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Israel’s repentance will bring forgiveness, deliverance and restoration (Joel 2:18–3:21).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89726"/>
            <a:ext cx="9144000" cy="4968274"/>
          </a:xfrm>
          <a:prstGeom prst="rect">
            <a:avLst/>
          </a:prstGeom>
        </p:spPr>
      </p:pic>
    </p:spTree>
    <p:extLst>
      <p:ext uri="{BB962C8B-B14F-4D97-AF65-F5344CB8AC3E}">
        <p14:creationId xmlns:p14="http://schemas.microsoft.com/office/powerpoint/2010/main" val="385427255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38" y="4366256"/>
            <a:ext cx="3488442" cy="24917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99392"/>
            <a:ext cx="9144000" cy="47676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will pity his people and jealously guard the honor of his land. </a:t>
            </a:r>
            <a:r>
              <a:rPr lang="en-US" sz="3600" b="1" baseline="30000" dirty="0">
                <a:effectLst>
                  <a:glow rad="127000">
                    <a:schemeClr val="tx1"/>
                  </a:glow>
                </a:effectLst>
                <a:latin typeface="Arial" charset="0"/>
                <a:ea typeface="ＭＳ Ｐゴシック" charset="0"/>
                <a:cs typeface="ＭＳ Ｐゴシック" charset="0"/>
              </a:rPr>
              <a:t>19</a:t>
            </a:r>
            <a:r>
              <a:rPr lang="en-US" sz="3600" b="1" dirty="0">
                <a:effectLst>
                  <a:glow rad="127000">
                    <a:schemeClr val="tx1"/>
                  </a:glow>
                </a:effectLst>
                <a:latin typeface="Arial" charset="0"/>
                <a:ea typeface="ＭＳ Ｐゴシック" charset="0"/>
                <a:cs typeface="ＭＳ Ｐゴシック" charset="0"/>
              </a:rPr>
              <a:t>The </a:t>
            </a:r>
            <a:r>
              <a:rPr lang="en-US" sz="3200" b="1" dirty="0">
                <a:effectLst>
                  <a:glow rad="127000">
                    <a:schemeClr val="tx1"/>
                  </a:glow>
                </a:effectLst>
                <a:latin typeface="Arial" charset="0"/>
                <a:ea typeface="ＭＳ Ｐゴシック" charset="0"/>
                <a:cs typeface="ＭＳ Ｐゴシック" charset="0"/>
              </a:rPr>
              <a:t>LORD will</a:t>
            </a:r>
            <a:r>
              <a:rPr lang="en-US" sz="3600" b="1" dirty="0">
                <a:effectLst>
                  <a:glow rad="127000">
                    <a:schemeClr val="tx1"/>
                  </a:glow>
                </a:effectLst>
                <a:latin typeface="Arial" charset="0"/>
                <a:ea typeface="ＭＳ Ｐゴシック" charset="0"/>
                <a:cs typeface="ＭＳ Ｐゴシック" charset="0"/>
              </a:rPr>
              <a:t> reply, 'Look! I am sending you grain and new wine and olive oil, enough to satisfy your needs. You will no longer be an object of mockery among the surrounding nations'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(Joel 2:18-19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8024" y="4306096"/>
            <a:ext cx="3625338" cy="2579288"/>
          </a:xfrm>
          <a:prstGeom prst="rect">
            <a:avLst/>
          </a:prstGeom>
        </p:spPr>
      </p:pic>
    </p:spTree>
    <p:extLst>
      <p:ext uri="{BB962C8B-B14F-4D97-AF65-F5344CB8AC3E}">
        <p14:creationId xmlns:p14="http://schemas.microsoft.com/office/powerpoint/2010/main" val="364164505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God's Future Protection of Israel</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'I will drive away these armies from the north. I will send them into the parched wastelands. Those in the front will be driven into the Dead Sea, and those at the rear into the Mediterranean. </a:t>
            </a:r>
          </a:p>
          <a:p>
            <a:pPr>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The stench of their rotting bodies will rise over the land.' </a:t>
            </a:r>
          </a:p>
          <a:p>
            <a:pPr>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Surely the Lord has done great things!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2:20 NLT).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4" name="Text Box 76"/>
          <p:cNvSpPr txBox="1">
            <a:spLocks noChangeArrowheads="1"/>
          </p:cNvSpPr>
          <p:nvPr/>
        </p:nvSpPr>
        <p:spPr bwMode="auto">
          <a:xfrm>
            <a:off x="6660232"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Israel</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8" name="Right Arrow 27"/>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The North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Right Arrow 24"/>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Tree>
    <p:extLst>
      <p:ext uri="{BB962C8B-B14F-4D97-AF65-F5344CB8AC3E}">
        <p14:creationId xmlns:p14="http://schemas.microsoft.com/office/powerpoint/2010/main" val="5916461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8027988" cy="578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Land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Mourned</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land mourns…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1:10 </a:t>
            </a:r>
            <a:r>
              <a:rPr lang="en-US" b="1" dirty="0">
                <a:solidFill>
                  <a:srgbClr val="FFFFFF"/>
                </a:solidFill>
                <a:effectLst>
                  <a:glow rad="254000">
                    <a:srgbClr val="000000">
                      <a:alpha val="89000"/>
                    </a:srgbClr>
                  </a:glow>
                </a:effectLst>
              </a:rPr>
              <a:t>NAU</a:t>
            </a:r>
            <a:r>
              <a:rPr lang="en-US" sz="2800" b="1" dirty="0">
                <a:solidFill>
                  <a:srgbClr val="FFFFFF"/>
                </a:solidFill>
                <a:effectLst>
                  <a:glow rad="254000">
                    <a:srgbClr val="000000">
                      <a:alpha val="89000"/>
                    </a:srgbClr>
                  </a:glow>
                </a:effectLst>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be glad</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Do not fear, O land, rejoice and be glad, </a:t>
            </a:r>
          </a:p>
          <a:p>
            <a:pPr>
              <a:spcBef>
                <a:spcPct val="20000"/>
              </a:spcBef>
              <a:defRPr/>
            </a:pPr>
            <a:r>
              <a:rPr lang="en-US" sz="2800" b="1" dirty="0">
                <a:solidFill>
                  <a:srgbClr val="FFFFFF"/>
                </a:solidFill>
                <a:effectLst>
                  <a:glow rad="254000">
                    <a:srgbClr val="000000">
                      <a:alpha val="89000"/>
                    </a:srgbClr>
                  </a:glow>
                </a:effectLst>
              </a:rPr>
              <a:t>For the L</a:t>
            </a:r>
            <a:r>
              <a:rPr lang="en-US" b="1" dirty="0">
                <a:solidFill>
                  <a:srgbClr val="FFFFFF"/>
                </a:solidFill>
                <a:effectLst>
                  <a:glow rad="254000">
                    <a:srgbClr val="000000">
                      <a:alpha val="89000"/>
                    </a:srgbClr>
                  </a:glow>
                </a:effectLst>
              </a:rPr>
              <a:t>ORD</a:t>
            </a:r>
            <a:r>
              <a:rPr lang="en-US" sz="2800" b="1" dirty="0">
                <a:solidFill>
                  <a:srgbClr val="FFFFFF"/>
                </a:solidFill>
                <a:effectLst>
                  <a:glow rad="254000">
                    <a:srgbClr val="000000">
                      <a:alpha val="89000"/>
                    </a:srgbClr>
                  </a:glow>
                </a:effectLst>
              </a:rPr>
              <a:t> has done great things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2:21 </a:t>
            </a:r>
            <a:r>
              <a:rPr lang="en-US" b="1" dirty="0">
                <a:solidFill>
                  <a:srgbClr val="FFFFFF"/>
                </a:solidFill>
                <a:effectLst>
                  <a:glow rad="254000">
                    <a:srgbClr val="000000">
                      <a:alpha val="89000"/>
                    </a:srgbClr>
                  </a:glow>
                </a:effectLst>
              </a:rPr>
              <a:t>NAU</a:t>
            </a:r>
            <a:r>
              <a:rPr lang="en-US" sz="2800" b="1" dirty="0">
                <a:solidFill>
                  <a:srgbClr val="FFFFFF"/>
                </a:solidFill>
                <a:effectLst>
                  <a:glow rad="254000">
                    <a:srgbClr val="000000">
                      <a:alpha val="89000"/>
                    </a:srgbClr>
                  </a:glow>
                </a:effectLst>
              </a:rPr>
              <a:t>).</a:t>
            </a:r>
            <a:endParaRPr lang="en-US" sz="3200" b="1" dirty="0">
              <a:solidFill>
                <a:srgbClr val="FFFFFF"/>
              </a:solidFill>
              <a:effectLst>
                <a:glow rad="254000">
                  <a:srgbClr val="000000">
                    <a:alpha val="89000"/>
                  </a:srgb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Animal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Groaned, wandered, hungry</a:t>
            </a:r>
            <a:endParaRPr lang="en-US" sz="32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How the animals moan with hunger! The herds of cattle wander about confused, because they have no pasture. The flocks of sheep and goats bleat in misery</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1:18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not be afraid</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Don</a:t>
            </a:r>
            <a:r>
              <a:rPr lang="uk-UA"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 be afraid, you animals of the field, for the wilderness pastures will soon be green</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2:22a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Fields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Barren and unproductive</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It has destroyed my grapevines and ruined my fig trees, stripping their bark and destroying it, leaving the branches white and bare</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1:7; cf. 1:10-12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grow…fruitful and productive</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trees will again be filled with fruit; fig trees and grapevines will be loaded down once more</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2:22b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216024"/>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Rain Contrasts in Joel 2:21-27</a:t>
            </a: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Drought (dryness caused fire)</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Even the wild animals cry out to you because the streams have dried up, and fire has consumed the wilderness pastures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1:20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pour down in abundance</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Rejoice, you people of Jerusalem! Rejoice in the L</a:t>
            </a:r>
            <a:r>
              <a:rPr lang="en-US" b="1" dirty="0">
                <a:solidFill>
                  <a:srgbClr val="FFFFFF"/>
                </a:solidFill>
                <a:effectLst>
                  <a:glow rad="254000">
                    <a:srgbClr val="000000">
                      <a:alpha val="89000"/>
                    </a:srgbClr>
                  </a:glow>
                </a:effectLst>
              </a:rPr>
              <a:t>ORD</a:t>
            </a:r>
            <a:r>
              <a:rPr lang="en-US" sz="2800" b="1" dirty="0">
                <a:solidFill>
                  <a:srgbClr val="FFFFFF"/>
                </a:solidFill>
                <a:effectLst>
                  <a:glow rad="254000">
                    <a:srgbClr val="000000">
                      <a:alpha val="89000"/>
                    </a:srgbClr>
                  </a:glow>
                </a:effectLst>
              </a:rPr>
              <a:t> your God! For the rain he sends demonstrates his faithfulness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2:23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632"/>
            <a:ext cx="9047190" cy="516982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spTree>
    <p:extLst>
      <p:ext uri="{BB962C8B-B14F-4D97-AF65-F5344CB8AC3E}">
        <p14:creationId xmlns:p14="http://schemas.microsoft.com/office/powerpoint/2010/main" val="422489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Grain, Wine &amp; Oil in Joel 2:21-27</a:t>
            </a: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Ruined and dried </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fields are ruined, the land is stripped bare.  The grain is destroyed, the grapes have shriveled, and the olive oil is gone</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1:10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be plentiful</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threshing floors will again be piled high with grain, and the presses will overflow with new wine and olive oil</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2:24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116632"/>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Crop Contrasts in Joel 2:21-27</a:t>
            </a: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Damaged by locusts</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After the cutting locusts finished eating the crops, the swarming locusts took what was left! After them came the hopping locusts, and then the stripping locusts, too!</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1:4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Productive</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L</a:t>
            </a:r>
            <a:r>
              <a:rPr lang="en-US" b="1" dirty="0">
                <a:solidFill>
                  <a:srgbClr val="FFFFFF"/>
                </a:solidFill>
                <a:effectLst>
                  <a:glow rad="254000">
                    <a:srgbClr val="000000">
                      <a:alpha val="89000"/>
                    </a:srgbClr>
                  </a:glow>
                </a:effectLst>
              </a:rPr>
              <a:t>ORD</a:t>
            </a:r>
            <a:r>
              <a:rPr lang="en-US" sz="2800" b="1" dirty="0">
                <a:solidFill>
                  <a:srgbClr val="FFFFFF"/>
                </a:solidFill>
                <a:effectLst>
                  <a:glow rad="254000">
                    <a:srgbClr val="000000">
                      <a:alpha val="89000"/>
                    </a:srgbClr>
                  </a:glow>
                </a:effectLst>
              </a:rPr>
              <a:t> says, </a:t>
            </a:r>
            <a:r>
              <a:rPr lang="uk-UA"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I will give you back what you lost to the swarming locusts, the hopping locusts, the stripping locusts, and the cutting locusts. It was I who sent this great destroying army against you…</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2:25-26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ChangeArrowheads="1"/>
          </p:cNvSpPr>
          <p:nvPr>
            <p:ph type="title"/>
          </p:nvPr>
        </p:nvSpPr>
        <p:spPr>
          <a:xfrm>
            <a:off x="26988" y="115888"/>
            <a:ext cx="8486775" cy="685800"/>
          </a:xfrm>
        </p:spPr>
        <p:txBody>
          <a:bodyPr anchor="t"/>
          <a:lstStyle/>
          <a:p>
            <a:pPr eaLnBrk="1" hangingPunct="1"/>
            <a:r>
              <a:rPr lang="en-US" sz="3600" dirty="0">
                <a:solidFill>
                  <a:schemeClr val="bg1"/>
                </a:solidFill>
                <a:latin typeface="Arial" charset="0"/>
                <a:ea typeface="ＭＳ Ｐゴシック" charset="0"/>
                <a:cs typeface="Times New Roman" charset="0"/>
              </a:rPr>
              <a:t>Joel 2:28-29 in Acts 2:16-21</a:t>
            </a:r>
          </a:p>
        </p:txBody>
      </p:sp>
      <p:sp>
        <p:nvSpPr>
          <p:cNvPr id="19456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899567" y="5139134"/>
            <a:ext cx="6408737" cy="1746250"/>
          </a:xfrm>
        </p:spPr>
        <p:txBody>
          <a:bodyPr anchor="ctr"/>
          <a:lstStyle/>
          <a:p>
            <a:pPr marL="0" indent="0" algn="ctr" eaLnBrk="1" hangingPunct="1">
              <a:buFontTx/>
              <a:buNone/>
            </a:pP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This is that which was spoken by the prophet Joel…</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(Acts 2:16)</a:t>
            </a:r>
            <a:endParaRPr lang="en-US"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a:xfrm>
            <a:off x="2627785" y="6165850"/>
            <a:ext cx="6516216" cy="719138"/>
          </a:xfrm>
        </p:spPr>
        <p:txBody>
          <a:bodyPr anchor="t"/>
          <a:lstStyle/>
          <a:p>
            <a:pP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2:28-29; Acts 2:17-18 </a:t>
            </a:r>
            <a:r>
              <a:rPr lang="en-US" sz="2800" dirty="0">
                <a:solidFill>
                  <a:schemeClr val="bg1"/>
                </a:solidFill>
                <a:effectLst>
                  <a:glow rad="228600">
                    <a:schemeClr val="accent4">
                      <a:satMod val="175000"/>
                      <a:alpha val="79000"/>
                    </a:schemeClr>
                  </a:glow>
                </a:effectLst>
                <a:latin typeface="Arial" charset="0"/>
                <a:ea typeface="ＭＳ Ｐゴシック" charset="0"/>
                <a:cs typeface="Times New Roman" charset="0"/>
              </a:rPr>
              <a:t>NLT</a:t>
            </a:r>
            <a:endPar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endParaRPr>
          </a:p>
        </p:txBody>
      </p:sp>
      <p:sp>
        <p:nvSpPr>
          <p:cNvPr id="19353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215900" y="188640"/>
            <a:ext cx="5219700" cy="4509815"/>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Then, after doing all those things, I will pour out my Spirit upon all people.  Your sons and daughters will prophesy. Your old men will dream dreams, and your young men will see visions. </a:t>
            </a:r>
          </a:p>
          <a:p>
            <a:pPr marL="0" indent="0" algn="ctr" eaLnBrk="1" hangingPunct="1">
              <a:buNone/>
            </a:pPr>
            <a:r>
              <a:rPr lang="en-US" altLang="ja-JP" baseline="30000" dirty="0">
                <a:latin typeface="Arial" charset="0"/>
                <a:ea typeface="ＭＳ Ｐゴシック" charset="0"/>
              </a:rPr>
              <a:t>29</a:t>
            </a:r>
            <a:r>
              <a:rPr lang="en-US" altLang="ja-JP" dirty="0">
                <a:latin typeface="Arial" charset="0"/>
                <a:ea typeface="ＭＳ Ｐゴシック" charset="0"/>
              </a:rPr>
              <a:t>In those days I will pour out my Spirit even on servants—men and women alike.</a:t>
            </a:r>
            <a:r>
              <a:rPr lang="ru-RU" altLang="ja-JP" dirty="0">
                <a:latin typeface="Arial" charset="0"/>
                <a:ea typeface="ＭＳ Ｐゴシック" charset="0"/>
              </a:rPr>
              <a:t>"</a:t>
            </a:r>
            <a:endParaRPr lang="en-US" dirty="0">
              <a:latin typeface="Arial"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4213" y="584200"/>
            <a:ext cx="8485187" cy="684213"/>
          </a:xfrm>
        </p:spPr>
        <p:txBody>
          <a:bodyPr anchor="t"/>
          <a:lstStyle/>
          <a:p>
            <a:pPr eaLnBrk="1" hangingPunct="1"/>
            <a:r>
              <a:rPr lang="en-US" sz="3600">
                <a:latin typeface="Arial" charset="0"/>
                <a:ea typeface="ＭＳ Ｐゴシック" charset="0"/>
                <a:cs typeface="Times New Roman" charset="0"/>
              </a:rPr>
              <a:t>Joel 2:28-29 in the NT (cf. Acts 2)</a:t>
            </a:r>
          </a:p>
        </p:txBody>
      </p:sp>
      <p:sp>
        <p:nvSpPr>
          <p:cNvPr id="589827" name="Rectangle 3"/>
          <p:cNvSpPr>
            <a:spLocks noGrp="1" noChangeArrowheads="1"/>
          </p:cNvSpPr>
          <p:nvPr>
            <p:ph type="body" sz="half" idx="1"/>
          </p:nvPr>
        </p:nvSpPr>
        <p:spPr>
          <a:xfrm>
            <a:off x="609600" y="1538288"/>
            <a:ext cx="4876800" cy="5319712"/>
          </a:xfrm>
        </p:spPr>
        <p:txBody>
          <a:bodyPr/>
          <a:lstStyle/>
          <a:p>
            <a:pPr eaLnBrk="1" hangingPunct="1"/>
            <a:r>
              <a:rPr lang="en-US" altLang="ja-JP" sz="3200">
                <a:latin typeface="Arial" charset="0"/>
                <a:ea typeface="ＭＳ Ｐゴシック" charset="0"/>
                <a:cs typeface="ＭＳ Ｐゴシック" charset="0"/>
              </a:rPr>
              <a:t>Some say this means </a:t>
            </a:r>
            <a:r>
              <a:rPr lang="ru-RU" altLang="ja-JP"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All the </a:t>
            </a:r>
            <a:r>
              <a:rPr lang="en-US">
                <a:latin typeface="Arial" charset="0"/>
                <a:ea typeface="ＭＳ Ｐゴシック" charset="0"/>
                <a:cs typeface="ＭＳ Ｐゴシック" charset="0"/>
              </a:rPr>
              <a:t>LORD</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a:t>
            </a:r>
            <a:r>
              <a:rPr lang="en-US" sz="3200">
                <a:latin typeface="Arial" charset="0"/>
                <a:ea typeface="ＭＳ Ｐゴシック" charset="0"/>
                <a:cs typeface="ＭＳ Ｐゴシック" charset="0"/>
              </a:rPr>
              <a:t> people would be prophets</a:t>
            </a:r>
            <a:r>
              <a:rPr lang="ru-RU" altLang="ja-JP"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—but is this what Joel said?  </a:t>
            </a:r>
          </a:p>
          <a:p>
            <a:pPr eaLnBrk="1" hangingPunct="1"/>
            <a:r>
              <a:rPr lang="en-US" sz="3200">
                <a:latin typeface="Arial" charset="0"/>
                <a:ea typeface="ＭＳ Ｐゴシック" charset="0"/>
                <a:cs typeface="ＭＳ Ｐゴシック" charset="0"/>
              </a:rPr>
              <a:t>No, he said only many </a:t>
            </a:r>
            <a:r>
              <a:rPr lang="en-US" sz="3200" i="1">
                <a:latin typeface="Arial" charset="0"/>
                <a:ea typeface="ＭＳ Ｐゴシック" charset="0"/>
                <a:cs typeface="ＭＳ Ｐゴシック" charset="0"/>
              </a:rPr>
              <a:t>types</a:t>
            </a:r>
            <a:r>
              <a:rPr lang="en-US" sz="3200">
                <a:latin typeface="Arial" charset="0"/>
                <a:ea typeface="ＭＳ Ｐゴシック" charset="0"/>
                <a:cs typeface="ＭＳ Ｐゴシック" charset="0"/>
              </a:rPr>
              <a:t> of prophets would exist.</a:t>
            </a:r>
          </a:p>
        </p:txBody>
      </p:sp>
      <p:sp>
        <p:nvSpPr>
          <p:cNvPr id="19558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579</a:t>
            </a:r>
          </a:p>
        </p:txBody>
      </p:sp>
      <p:pic>
        <p:nvPicPr>
          <p:cNvPr id="3" name="Picture 2"/>
          <p:cNvPicPr>
            <a:picLocks noChangeAspect="1"/>
          </p:cNvPicPr>
          <p:nvPr/>
        </p:nvPicPr>
        <p:blipFill>
          <a:blip r:embed="rId2"/>
          <a:stretch>
            <a:fillRect/>
          </a:stretch>
        </p:blipFill>
        <p:spPr>
          <a:xfrm>
            <a:off x="4716016" y="2119536"/>
            <a:ext cx="4673319" cy="475252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effectLst>
                  <a:glow rad="228600">
                    <a:schemeClr val="accent4">
                      <a:satMod val="175000"/>
                      <a:alpha val="79000"/>
                    </a:schemeClr>
                  </a:glow>
                </a:effectLst>
                <a:latin typeface="Arial" charset="0"/>
                <a:ea typeface="ＭＳ Ｐゴシック" charset="0"/>
                <a:cs typeface="Times New Roman" charset="0"/>
              </a:rPr>
              <a:t>Joel 2:30-31; Acts 2:19-20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en-US" altLang="ja-JP" sz="2800" b="1" dirty="0">
                <a:latin typeface="Arial" charset="0"/>
                <a:ea typeface="ＭＳ Ｐゴシック" charset="0"/>
                <a:cs typeface="ＭＳ Ｐゴシック" charset="0"/>
              </a:rPr>
              <a:t>And I will cause wonders in the heavens and on the earth—</a:t>
            </a:r>
            <a:r>
              <a:rPr lang="en-US" altLang="ja-JP" sz="2800" b="1" dirty="0">
                <a:solidFill>
                  <a:srgbClr val="FF0000"/>
                </a:solidFill>
                <a:latin typeface="Arial" charset="0"/>
                <a:ea typeface="ＭＳ Ｐゴシック" charset="0"/>
                <a:cs typeface="ＭＳ Ｐゴシック" charset="0"/>
              </a:rPr>
              <a:t>blood and fire</a:t>
            </a:r>
            <a:r>
              <a:rPr lang="en-US" altLang="ja-JP" sz="2800" b="1" dirty="0">
                <a:latin typeface="Arial" charset="0"/>
                <a:ea typeface="ＭＳ Ｐゴシック" charset="0"/>
                <a:cs typeface="ＭＳ Ｐゴシック" charset="0"/>
              </a:rPr>
              <a:t> and columns of smoke. </a:t>
            </a: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en-US" altLang="ja-JP" sz="2800" b="1" dirty="0">
                <a:solidFill>
                  <a:schemeClr val="bg1"/>
                </a:solidFill>
                <a:effectLst>
                  <a:glow rad="266700">
                    <a:srgbClr val="000000">
                      <a:alpha val="88000"/>
                    </a:srgbClr>
                  </a:glow>
                </a:effectLst>
                <a:latin typeface="Arial" charset="0"/>
                <a:ea typeface="ＭＳ Ｐゴシック" charset="0"/>
                <a:cs typeface="ＭＳ Ｐゴシック" charset="0"/>
              </a:rPr>
              <a:t>The sun will become dark</a:t>
            </a:r>
            <a:r>
              <a:rPr lang="en-US" altLang="ja-JP" sz="2800" b="1" dirty="0">
                <a:latin typeface="Arial" charset="0"/>
                <a:ea typeface="ＭＳ Ｐゴシック" charset="0"/>
                <a:cs typeface="ＭＳ Ｐゴシック" charset="0"/>
              </a:rPr>
              <a:t>, and the </a:t>
            </a:r>
            <a:r>
              <a:rPr lang="en-US" altLang="ja-JP" sz="2800" b="1" dirty="0">
                <a:solidFill>
                  <a:srgbClr val="FF0000"/>
                </a:solidFill>
                <a:latin typeface="Arial" charset="0"/>
                <a:ea typeface="ＭＳ Ｐゴシック" charset="0"/>
                <a:cs typeface="ＭＳ Ｐゴシック" charset="0"/>
              </a:rPr>
              <a:t>moon will turn blood red</a:t>
            </a:r>
            <a:r>
              <a:rPr lang="en-US" altLang="ja-JP" sz="2800" b="1" dirty="0">
                <a:latin typeface="Arial" charset="0"/>
                <a:ea typeface="ＭＳ Ｐゴシック" charset="0"/>
                <a:cs typeface="ＭＳ Ｐゴシック" charset="0"/>
              </a:rPr>
              <a:t> before that great and terrible day of the L</a:t>
            </a:r>
            <a:r>
              <a:rPr lang="en-US" altLang="ja-JP" sz="2400" b="1" dirty="0">
                <a:latin typeface="Arial" charset="0"/>
                <a:ea typeface="ＭＳ Ｐゴシック" charset="0"/>
                <a:cs typeface="ＭＳ Ｐゴシック" charset="0"/>
              </a:rPr>
              <a:t>ORD</a:t>
            </a:r>
            <a:r>
              <a:rPr lang="en-US" altLang="ja-JP" sz="2800" b="1" dirty="0">
                <a:latin typeface="Arial" charset="0"/>
                <a:ea typeface="ＭＳ Ｐゴシック" charset="0"/>
                <a:cs typeface="ＭＳ Ｐゴシック" charset="0"/>
              </a:rPr>
              <a:t> arrives.</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2:32; Acts 2:21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0" y="116632"/>
            <a:ext cx="5796136" cy="324036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But everyone who calls on the name of the L</a:t>
            </a:r>
            <a:r>
              <a:rPr lang="en-US" altLang="ja-JP" sz="2400" dirty="0">
                <a:latin typeface="Arial" charset="0"/>
                <a:ea typeface="ＭＳ Ｐゴシック" charset="0"/>
              </a:rPr>
              <a:t>ORD</a:t>
            </a:r>
            <a:r>
              <a:rPr lang="en-US" altLang="ja-JP" dirty="0">
                <a:latin typeface="Arial" charset="0"/>
                <a:ea typeface="ＭＳ Ｐゴシック" charset="0"/>
              </a:rPr>
              <a:t> will be saved, for some on Mount Zion in Jerusalem will escape, just as the L</a:t>
            </a:r>
            <a:r>
              <a:rPr lang="en-US" altLang="ja-JP" sz="2400" dirty="0">
                <a:latin typeface="Arial" charset="0"/>
                <a:ea typeface="ＭＳ Ｐゴシック" charset="0"/>
              </a:rPr>
              <a:t>ORD</a:t>
            </a:r>
            <a:r>
              <a:rPr lang="en-US" altLang="ja-JP" dirty="0">
                <a:latin typeface="Arial" charset="0"/>
                <a:ea typeface="ＭＳ Ｐゴシック" charset="0"/>
              </a:rPr>
              <a:t> has said.  These will be among the survivors whom the L</a:t>
            </a:r>
            <a:r>
              <a:rPr lang="en-US" altLang="ja-JP" sz="2400" dirty="0">
                <a:latin typeface="Arial" charset="0"/>
                <a:ea typeface="ＭＳ Ｐゴシック" charset="0"/>
              </a:rPr>
              <a:t>ORD</a:t>
            </a:r>
            <a:r>
              <a:rPr lang="en-US" altLang="ja-JP" dirty="0">
                <a:latin typeface="Arial" charset="0"/>
                <a:ea typeface="ＭＳ Ｐゴシック" charset="0"/>
              </a:rPr>
              <a:t> has called.</a:t>
            </a:r>
            <a:r>
              <a:rPr lang="ru-RU" altLang="ja-JP"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3999189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Joel 3</a:t>
            </a:r>
          </a:p>
        </p:txBody>
      </p:sp>
    </p:spTree>
    <p:extLst>
      <p:ext uri="{BB962C8B-B14F-4D97-AF65-F5344CB8AC3E}">
        <p14:creationId xmlns:p14="http://schemas.microsoft.com/office/powerpoint/2010/main" val="644584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the time of those events,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I restore the prosperity of Judah and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I will gather the armies of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into the valley of Jehoshaphat</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2495048"/>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71314369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There I will judge them for harming my people, my special possession,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scattering my people among the nations, and for dividing up my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3:2b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Tel Aviv</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Jerusalem</a:t>
              </a: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EGYPT</a:t>
              </a: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I     S     R    A     E    L</a:t>
              </a: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Haifa</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JORDAN</a:t>
              </a: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Negev</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Desert</a:t>
              </a:r>
            </a:p>
          </p:txBody>
        </p:sp>
      </p:grpSp>
    </p:spTree>
    <p:extLst>
      <p:ext uri="{BB962C8B-B14F-4D97-AF65-F5344CB8AC3E}">
        <p14:creationId xmlns:p14="http://schemas.microsoft.com/office/powerpoint/2010/main" val="31367586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4"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Obadiah</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Jonah</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Amos</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Hosea</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Isaiah</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Micah</a:t>
            </a: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Nahum</a:t>
            </a: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Zephaniah</a:t>
            </a: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Joel</a:t>
            </a: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kumimoji="1" lang="en-US" sz="2800">
                <a:solidFill>
                  <a:srgbClr val="EAEAEA"/>
                </a:solidFill>
                <a:cs typeface="Arial" charset="0"/>
              </a:rPr>
              <a:t>Key Dates</a:t>
            </a: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1" hangingPunct="1"/>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Tree>
    <p:extLst>
      <p:ext uri="{BB962C8B-B14F-4D97-AF65-F5344CB8AC3E}">
        <p14:creationId xmlns:p14="http://schemas.microsoft.com/office/powerpoint/2010/main" val="1595787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1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638"/>
            <a:ext cx="9144586" cy="6871595"/>
          </a:xfrm>
          <a:prstGeom prst="rect">
            <a:avLst/>
          </a:prstGeom>
        </p:spPr>
      </p:pic>
      <p:pic>
        <p:nvPicPr>
          <p:cNvPr id="3" name="Picture 2"/>
          <p:cNvPicPr>
            <a:picLocks noChangeAspect="1"/>
          </p:cNvPicPr>
          <p:nvPr/>
        </p:nvPicPr>
        <p:blipFill>
          <a:blip r:embed="rId4"/>
          <a:stretch>
            <a:fillRect/>
          </a:stretch>
        </p:blipFill>
        <p:spPr>
          <a:xfrm>
            <a:off x="9133703" y="404664"/>
            <a:ext cx="5803900" cy="6096000"/>
          </a:xfrm>
          <a:prstGeom prst="rect">
            <a:avLst/>
          </a:prstGeom>
        </p:spPr>
      </p:pic>
      <p:sp>
        <p:nvSpPr>
          <p:cNvPr id="900098" name="Rectangle 2"/>
          <p:cNvSpPr>
            <a:spLocks noGrp="1" noChangeArrowheads="1"/>
          </p:cNvSpPr>
          <p:nvPr>
            <p:ph type="ctrTitle"/>
          </p:nvPr>
        </p:nvSpPr>
        <p:spPr>
          <a:xfrm>
            <a:off x="5616624" y="44624"/>
            <a:ext cx="3347864" cy="6721974"/>
          </a:xfrm>
          <a:noFill/>
          <a:effectLst/>
        </p:spPr>
        <p:txBody>
          <a:bodyPr anchor="t"/>
          <a:lstStyle/>
          <a:p>
            <a:pPr algn="r">
              <a:defRPr/>
            </a:pPr>
            <a:r>
              <a:rPr lang="ru-RU" sz="2800" b="1" dirty="0">
                <a:solidFill>
                  <a:schemeClr val="accent2">
                    <a:lumMod val="50000"/>
                  </a:schemeClr>
                </a:solidFill>
                <a:effectLst/>
                <a:latin typeface="Arial" charset="0"/>
                <a:ea typeface="ＭＳ Ｐゴシック" charset="0"/>
                <a:cs typeface="ＭＳ Ｐゴシック" charset="0"/>
              </a:rPr>
              <a:t>"</a:t>
            </a:r>
            <a:r>
              <a:rPr lang="en-US" sz="2800" b="1" dirty="0">
                <a:solidFill>
                  <a:schemeClr val="accent2">
                    <a:lumMod val="50000"/>
                  </a:schemeClr>
                </a:solidFill>
                <a:effectLst/>
                <a:latin typeface="Arial" charset="0"/>
                <a:ea typeface="ＭＳ Ｐゴシック" charset="0"/>
                <a:cs typeface="ＭＳ Ｐゴシック" charset="0"/>
              </a:rPr>
              <a:t>Israel is the only place in the Middle East where Christians are free to practice their faith.</a:t>
            </a:r>
            <a:r>
              <a:rPr lang="ru-RU" sz="2800" b="1" dirty="0">
                <a:solidFill>
                  <a:schemeClr val="accent2">
                    <a:lumMod val="50000"/>
                  </a:schemeClr>
                </a:solidFill>
                <a:effectLst/>
                <a:latin typeface="Arial" charset="0"/>
                <a:ea typeface="ＭＳ Ｐゴシック" charset="0"/>
                <a:cs typeface="ＭＳ Ｐゴシック" charset="0"/>
              </a:rPr>
              <a:t>"</a:t>
            </a:r>
            <a:r>
              <a:rPr lang="en-US" sz="2800" b="1" dirty="0">
                <a:solidFill>
                  <a:schemeClr val="accent2">
                    <a:lumMod val="50000"/>
                  </a:schemeClr>
                </a:solidFill>
                <a:effectLst/>
                <a:latin typeface="Arial" charset="0"/>
                <a:ea typeface="ＭＳ Ｐゴシック" charset="0"/>
                <a:cs typeface="ＭＳ Ｐゴシック" charset="0"/>
              </a:rPr>
              <a:t> </a:t>
            </a:r>
            <a:br>
              <a:rPr lang="en-US" sz="2800" b="1" dirty="0">
                <a:solidFill>
                  <a:schemeClr val="accent2">
                    <a:lumMod val="50000"/>
                  </a:schemeClr>
                </a:solidFill>
                <a:effectLst/>
                <a:latin typeface="Arial" charset="0"/>
                <a:ea typeface="ＭＳ Ｐゴシック" charset="0"/>
                <a:cs typeface="ＭＳ Ｐゴシック" charset="0"/>
              </a:rPr>
            </a:br>
            <a:br>
              <a:rPr lang="en-US" sz="2800" b="1" dirty="0">
                <a:solidFill>
                  <a:schemeClr val="accent2">
                    <a:lumMod val="50000"/>
                  </a:schemeClr>
                </a:solidFill>
                <a:effectLst/>
                <a:latin typeface="Arial" charset="0"/>
                <a:ea typeface="ＭＳ Ｐゴシック" charset="0"/>
                <a:cs typeface="ＭＳ Ｐゴシック" charset="0"/>
              </a:rPr>
            </a:br>
            <a:r>
              <a:rPr lang="en-US" sz="2800" b="1" dirty="0">
                <a:solidFill>
                  <a:schemeClr val="accent2">
                    <a:lumMod val="50000"/>
                  </a:schemeClr>
                </a:solidFill>
                <a:effectLst/>
                <a:latin typeface="Arial" charset="0"/>
                <a:ea typeface="ＭＳ Ｐゴシック" charset="0"/>
                <a:cs typeface="ＭＳ Ｐゴシック" charset="0"/>
              </a:rPr>
              <a:t>Benjamin Netanyahu</a:t>
            </a:r>
          </a:p>
        </p:txBody>
      </p:sp>
    </p:spTree>
    <p:extLst>
      <p:ext uri="{BB962C8B-B14F-4D97-AF65-F5344CB8AC3E}">
        <p14:creationId xmlns:p14="http://schemas.microsoft.com/office/powerpoint/2010/main" val="52612567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530" y="-99392"/>
            <a:ext cx="9340530" cy="6957392"/>
          </a:xfrm>
          <a:prstGeom prst="rect">
            <a:avLst/>
          </a:prstGeom>
        </p:spPr>
      </p:pic>
      <p:sp>
        <p:nvSpPr>
          <p:cNvPr id="900098" name="Rectangle 2"/>
          <p:cNvSpPr>
            <a:spLocks noGrp="1" noChangeArrowheads="1"/>
          </p:cNvSpPr>
          <p:nvPr>
            <p:ph type="ctrTitle"/>
          </p:nvPr>
        </p:nvSpPr>
        <p:spPr>
          <a:xfrm>
            <a:off x="35496" y="955498"/>
            <a:ext cx="5112568" cy="6001894"/>
          </a:xfrm>
          <a:noFill/>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IF THE ARABS PUT DOWN THEIR WEAPONS TODAY, THERE WOULD BE NO MORE VIOLENCE. IF THE JEWS PUT DOWN THEIR WEAPONS TODAY, THERE WOULD BE NO MORE ISRAEL.</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BENJAMIN NETANYAHU</a:t>
            </a:r>
          </a:p>
        </p:txBody>
      </p:sp>
    </p:spTree>
    <p:extLst>
      <p:ext uri="{BB962C8B-B14F-4D97-AF65-F5344CB8AC3E}">
        <p14:creationId xmlns:p14="http://schemas.microsoft.com/office/powerpoint/2010/main" val="52612567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They threw dice to decide which of my people would be their slaves.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traded boys to obtain prostitutes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sold girls for enough wine to get drunk</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2368376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Tyre &amp; Sidon to be Judged</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What do you have against me, Tyre and Sidon and you cities of Philistia? Are you trying to take revenge on me? If you are, then watch out! I will strike swiftly and pay you back for everything you have done.  </a:t>
            </a:r>
            <a:r>
              <a:rPr lang="en-SG" sz="2800" b="1" kern="0" baseline="30000">
                <a:solidFill>
                  <a:srgbClr val="FFFFFF"/>
                </a:solidFill>
                <a:effectLst>
                  <a:glow rad="127000">
                    <a:srgbClr val="000000"/>
                  </a:glow>
                </a:effectLst>
                <a:latin typeface="Arial" charset="0"/>
                <a:ea typeface="ＭＳ Ｐゴシック" charset="0"/>
                <a:cs typeface="ＭＳ Ｐゴシック" charset="0"/>
              </a:rPr>
              <a:t>5</a:t>
            </a:r>
            <a:r>
              <a:rPr lang="en-SG" sz="2800" b="1" kern="0">
                <a:solidFill>
                  <a:srgbClr val="FFFFFF"/>
                </a:solidFill>
                <a:effectLst>
                  <a:glow rad="127000">
                    <a:srgbClr val="000000"/>
                  </a:glow>
                </a:effectLst>
                <a:latin typeface="Arial" charset="0"/>
                <a:ea typeface="ＭＳ Ｐゴシック" charset="0"/>
                <a:cs typeface="ＭＳ Ｐゴシック" charset="0"/>
              </a:rPr>
              <a:t>You have taken my silver and gold and all my precious treasures, and have carried them off to your pagan temples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(Joel 3:4-5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Tree>
    <p:extLst>
      <p:ext uri="{BB962C8B-B14F-4D97-AF65-F5344CB8AC3E}">
        <p14:creationId xmlns:p14="http://schemas.microsoft.com/office/powerpoint/2010/main" val="72727385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You have sold the people of Judah and Jerusalem to the Greeks, so they could take them far from their homeland</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3:6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76869844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Restoration of Judah</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But I will bring them back from all the places to which you sold them, and I will pay you back for everything you have done.  </a:t>
            </a:r>
            <a:r>
              <a:rPr lang="en-US" sz="2800" b="1" kern="0" baseline="30000" dirty="0">
                <a:solidFill>
                  <a:srgbClr val="FFFFFF"/>
                </a:solidFill>
                <a:effectLst>
                  <a:glow rad="127000">
                    <a:srgbClr val="000000"/>
                  </a:glow>
                </a:effectLst>
                <a:latin typeface="Arial" charset="0"/>
                <a:ea typeface="ＭＳ Ｐゴシック" charset="0"/>
                <a:cs typeface="ＭＳ Ｐゴシック" charset="0"/>
              </a:rPr>
              <a:t>8</a:t>
            </a:r>
            <a:r>
              <a:rPr lang="en-US" sz="2800" b="1" kern="0" dirty="0">
                <a:solidFill>
                  <a:srgbClr val="FFFFFF"/>
                </a:solidFill>
                <a:effectLst>
                  <a:glow rad="127000">
                    <a:srgbClr val="000000"/>
                  </a:glow>
                </a:effectLst>
                <a:latin typeface="Arial" charset="0"/>
                <a:ea typeface="ＭＳ Ｐゴシック" charset="0"/>
                <a:cs typeface="ＭＳ Ｐゴシック" charset="0"/>
              </a:rPr>
              <a:t>I will sell your sons and daughters to the people of Judah, and they will sell them to the people of Arabia, a nation far away. I, the L</a:t>
            </a:r>
            <a:r>
              <a:rPr lang="en-US" sz="2400" b="1" kern="0" dirty="0">
                <a:solidFill>
                  <a:srgbClr val="FFFFFF"/>
                </a:solidFill>
                <a:effectLst>
                  <a:glow rad="127000">
                    <a:srgbClr val="000000"/>
                  </a:glow>
                </a:effectLst>
                <a:latin typeface="Arial" charset="0"/>
                <a:ea typeface="ＭＳ Ｐゴシック" charset="0"/>
                <a:cs typeface="ＭＳ Ｐゴシック" charset="0"/>
              </a:rPr>
              <a:t>ORD</a:t>
            </a:r>
            <a:r>
              <a:rPr lang="en-US" sz="2800" b="1" kern="0" dirty="0">
                <a:solidFill>
                  <a:srgbClr val="FFFFFF"/>
                </a:solidFill>
                <a:effectLst>
                  <a:glow rad="127000">
                    <a:srgbClr val="000000"/>
                  </a:glow>
                </a:effectLst>
                <a:latin typeface="Arial" charset="0"/>
                <a:ea typeface="ＭＳ Ｐゴシック" charset="0"/>
                <a:cs typeface="ＭＳ Ｐゴシック" charset="0"/>
              </a:rPr>
              <a:t>, have spoken!</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3:7-8 NLT).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Arabia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70030140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Say to the nations far and wide: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Get ready for war!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Call out your best warriors.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Let all your fighting men advance for the attack.</a:t>
            </a:r>
          </a:p>
        </p:txBody>
      </p:sp>
      <p:pic>
        <p:nvPicPr>
          <p:cNvPr id="2" name="Picture 1"/>
          <p:cNvPicPr>
            <a:picLocks noChangeAspect="1"/>
          </p:cNvPicPr>
          <p:nvPr/>
        </p:nvPicPr>
        <p:blipFill>
          <a:blip r:embed="rId3"/>
          <a:stretch>
            <a:fillRect/>
          </a:stretch>
        </p:blipFill>
        <p:spPr>
          <a:xfrm>
            <a:off x="107504" y="116632"/>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baseline="30000" dirty="0">
                <a:effectLst>
                  <a:glow rad="127000">
                    <a:schemeClr val="tx1"/>
                  </a:glow>
                </a:effectLst>
                <a:latin typeface="Arial" charset="0"/>
                <a:ea typeface="ＭＳ Ｐゴシック" charset="0"/>
                <a:cs typeface="ＭＳ Ｐゴシック" charset="0"/>
              </a:rPr>
              <a:t>10</a:t>
            </a:r>
            <a:r>
              <a:rPr lang="en-US" sz="2800" b="1" dirty="0">
                <a:effectLst>
                  <a:glow rad="127000">
                    <a:schemeClr val="tx1"/>
                  </a:glow>
                </a:effectLst>
                <a:latin typeface="Arial" charset="0"/>
                <a:ea typeface="ＭＳ Ｐゴシック" charset="0"/>
                <a:cs typeface="ＭＳ Ｐゴシック" charset="0"/>
              </a:rPr>
              <a:t>Hammer your plowshares into swords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your pruning hooks into spears.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Train even your weaklings to be warriors.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11</a:t>
            </a:r>
            <a:r>
              <a:rPr lang="en-US" sz="2800" b="1" dirty="0">
                <a:effectLst>
                  <a:glow rad="127000">
                    <a:schemeClr val="tx1"/>
                  </a:glow>
                </a:effectLst>
                <a:latin typeface="Arial" charset="0"/>
                <a:ea typeface="ＭＳ Ｐゴシック" charset="0"/>
                <a:cs typeface="ＭＳ Ｐゴシック" charset="0"/>
              </a:rPr>
              <a:t>Come quickly, all you nations everywhere.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Gather together in the valley.</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now, O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call out your warriors!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3:9-11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95610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Let the nations be called to arms.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Let them march to the valley of Jehoshaphat.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There I, the L</a:t>
            </a:r>
            <a:r>
              <a:rPr lang="en-US" sz="2400" b="1" dirty="0">
                <a:effectLst>
                  <a:glow rad="254000">
                    <a:schemeClr val="tx1"/>
                  </a:glow>
                </a:effectLst>
                <a:latin typeface="Arial" charset="0"/>
                <a:ea typeface="ＭＳ Ｐゴシック" charset="0"/>
                <a:cs typeface="ＭＳ Ｐゴシック" charset="0"/>
              </a:rPr>
              <a:t>ORD</a:t>
            </a:r>
            <a:r>
              <a:rPr lang="en-US" sz="2800" b="1" dirty="0">
                <a:effectLst>
                  <a:glow rad="254000">
                    <a:schemeClr val="tx1"/>
                  </a:glow>
                </a:effectLst>
                <a:latin typeface="Arial" charset="0"/>
                <a:ea typeface="ＭＳ Ｐゴシック" charset="0"/>
                <a:cs typeface="ＭＳ Ｐゴシック" charset="0"/>
              </a:rPr>
              <a:t>, will sit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to pronounce judgment on them all. </a:t>
            </a:r>
            <a:br>
              <a:rPr lang="en-US" sz="2800" b="1" dirty="0">
                <a:effectLst>
                  <a:glow rad="254000">
                    <a:schemeClr val="tx1"/>
                  </a:glow>
                </a:effectLst>
                <a:latin typeface="Arial" charset="0"/>
                <a:ea typeface="ＭＳ Ｐゴシック" charset="0"/>
                <a:cs typeface="ＭＳ Ｐゴシック" charset="0"/>
              </a:rPr>
            </a:br>
            <a:r>
              <a:rPr lang="en-US" sz="2800" b="1" baseline="30000" dirty="0">
                <a:effectLst>
                  <a:glow rad="254000">
                    <a:schemeClr val="tx1"/>
                  </a:glow>
                </a:effectLst>
                <a:latin typeface="Arial" charset="0"/>
                <a:ea typeface="ＭＳ Ｐゴシック" charset="0"/>
                <a:cs typeface="ＭＳ Ｐゴシック" charset="0"/>
              </a:rPr>
              <a:t>13</a:t>
            </a:r>
            <a:r>
              <a:rPr lang="en-US" sz="2800" b="1" dirty="0">
                <a:effectLst>
                  <a:glow rad="254000">
                    <a:schemeClr val="tx1"/>
                  </a:glow>
                </a:effectLst>
                <a:latin typeface="Arial" charset="0"/>
                <a:ea typeface="ＭＳ Ｐゴシック" charset="0"/>
                <a:cs typeface="ＭＳ Ｐゴシック" charset="0"/>
              </a:rPr>
              <a:t>Swing the sickle,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for the harvest is ripe.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Come, tread the grapes,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for the winepress is full.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The storage vats are overflowing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with the wickedness of these people</a:t>
            </a: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(Joel 3:12-13 </a:t>
            </a:r>
            <a:r>
              <a:rPr lang="en-US" sz="2400" b="1" dirty="0">
                <a:effectLst>
                  <a:glow rad="254000">
                    <a:schemeClr val="tx1"/>
                  </a:glow>
                </a:effectLst>
                <a:latin typeface="Arial" charset="0"/>
                <a:ea typeface="ＭＳ Ｐゴシック" charset="0"/>
                <a:cs typeface="ＭＳ Ｐゴシック" charset="0"/>
              </a:rPr>
              <a:t>NLT</a:t>
            </a:r>
            <a:r>
              <a:rPr lang="en-US" sz="28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095087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Thousands upon thousands are waiting in the valley of decision.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There the day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soon arrive.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The sun and moon will grow dark,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stars will no longer shine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a:solidFill>
                  <a:srgbClr val="FFFFFF"/>
                </a:solidFill>
                <a:effectLst>
                  <a:glow rad="254000">
                    <a:srgbClr val="000000">
                      <a:alpha val="89000"/>
                    </a:srgbClr>
                  </a:glow>
                </a:effectLst>
              </a:rPr>
              <a:t>Joel </a:t>
            </a:r>
            <a:r>
              <a:rPr lang="en-US" sz="2800" b="1" dirty="0">
                <a:effectLst>
                  <a:glow rad="127000">
                    <a:schemeClr val="tx1"/>
                  </a:glow>
                </a:effectLst>
                <a:latin typeface="Arial" charset="0"/>
                <a:ea typeface="ＭＳ Ｐゴシック" charset="0"/>
                <a:cs typeface="ＭＳ Ｐゴシック" charset="0"/>
              </a:rPr>
              <a:t>3:14-15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9625917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80" t="2380" r="2380" b="2790"/>
          <a:stretch/>
        </p:blipFill>
        <p:spPr>
          <a:xfrm>
            <a:off x="-1" y="0"/>
            <a:ext cx="9144001" cy="6828531"/>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voice will roar from Zion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thunder from Jerusalem,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heavens and the earth will shake.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be a refuge for his people,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strong fortress for the people of Israel</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3:16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57536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They threw dice to decide which of my people would be their slaves.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traded boys to obtain prostitutes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sold girls for enough wine to get drunk</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9523879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89863"/>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you will know that 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your God,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live in Zion, my holy mountain.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Jerusalem will be holy forever,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foreign armies will never conquer her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a:solidFill>
                  <a:srgbClr val="FFFFFF"/>
                </a:solidFill>
                <a:effectLst>
                  <a:glow rad="254000">
                    <a:srgbClr val="000000">
                      <a:alpha val="89000"/>
                    </a:srgbClr>
                  </a:glow>
                </a:effectLst>
              </a:rPr>
              <a:t>Joel </a:t>
            </a:r>
            <a:r>
              <a:rPr lang="en-US" sz="2800" b="1" dirty="0">
                <a:effectLst>
                  <a:glow rad="127000">
                    <a:schemeClr val="tx1"/>
                  </a:glow>
                </a:effectLst>
                <a:latin typeface="Arial" charset="0"/>
                <a:ea typeface="ＭＳ Ｐゴシック" charset="0"/>
                <a:cs typeface="ＭＳ Ｐゴシック" charset="0"/>
              </a:rPr>
              <a:t>3:17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230086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In that day the mountains will drip with sweet wine,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the hills will flow with milk.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Water will fill the streambeds of Judah,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a fountain will burst forth from the L</a:t>
            </a:r>
            <a:r>
              <a:rPr lang="en-US" sz="2400" b="1" kern="0" dirty="0">
                <a:solidFill>
                  <a:srgbClr val="FFFFFF"/>
                </a:solidFill>
                <a:effectLst>
                  <a:glow rad="127000">
                    <a:srgbClr val="000000"/>
                  </a:glow>
                </a:effectLst>
                <a:latin typeface="Arial" charset="0"/>
                <a:ea typeface="ＭＳ Ｐゴシック" charset="0"/>
                <a:cs typeface="ＭＳ Ｐゴシック" charset="0"/>
              </a:rPr>
              <a:t>ORD</a:t>
            </a:r>
            <a:r>
              <a:rPr lang="uk-UA" sz="2400" b="1" kern="0" dirty="0">
                <a:solidFill>
                  <a:srgbClr val="FFFFFF"/>
                </a:solidFill>
                <a:effectLst>
                  <a:glow rad="127000">
                    <a:srgbClr val="000000"/>
                  </a:glow>
                </a:effectLst>
                <a:latin typeface="Arial" charset="0"/>
                <a:ea typeface="ＭＳ Ｐゴシック" charset="0"/>
                <a:cs typeface="ＭＳ Ｐゴシック" charset="0"/>
              </a:rPr>
              <a:t>'</a:t>
            </a:r>
            <a:r>
              <a:rPr lang="en-US" sz="2400" b="1" kern="0" dirty="0">
                <a:solidFill>
                  <a:srgbClr val="FFFFFF"/>
                </a:solidFill>
                <a:effectLst>
                  <a:glow rad="127000">
                    <a:srgbClr val="000000"/>
                  </a:glow>
                </a:effectLst>
                <a:latin typeface="Arial" charset="0"/>
                <a:ea typeface="ＭＳ Ｐゴシック" charset="0"/>
                <a:cs typeface="ＭＳ Ｐゴシック" charset="0"/>
              </a:rPr>
              <a:t>s</a:t>
            </a:r>
            <a:r>
              <a:rPr lang="en-US" sz="2800" b="1" kern="0" dirty="0">
                <a:solidFill>
                  <a:srgbClr val="FFFFFF"/>
                </a:solidFill>
                <a:effectLst>
                  <a:glow rad="127000">
                    <a:srgbClr val="000000"/>
                  </a:glow>
                </a:effectLst>
                <a:latin typeface="Arial" charset="0"/>
                <a:ea typeface="ＭＳ Ｐゴシック" charset="0"/>
                <a:cs typeface="ＭＳ Ｐゴシック" charset="0"/>
              </a:rPr>
              <a:t> Temple,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watering the arid valley of acacias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3:18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3203848" y="4288613"/>
            <a:ext cx="2259012"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Israel &amp; Egypt</a:t>
            </a:r>
          </a:p>
        </p:txBody>
      </p:sp>
    </p:spTree>
    <p:extLst>
      <p:ext uri="{BB962C8B-B14F-4D97-AF65-F5344CB8AC3E}">
        <p14:creationId xmlns:p14="http://schemas.microsoft.com/office/powerpoint/2010/main" val="2665465934"/>
      </p:ext>
    </p:extLst>
  </p:cSld>
  <p:clrMapOvr>
    <a:overrideClrMapping bg1="lt1" tx1="dk1" bg2="lt2" tx2="dk2" accent1="accent1" accent2="accent2" accent3="accent3" accent4="accent4" accent5="accent5" accent6="accent6" hlink="hlink" folHlink="folHlink"/>
  </p:clrMapOvr>
  <p:transition>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Egypt</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5292080" y="4304161"/>
            <a:ext cx="3744416" cy="2553839"/>
          </a:xfrm>
          <a:effectLst/>
        </p:spPr>
        <p:txBody>
          <a:bodyPr/>
          <a:lstStyle/>
          <a:p>
            <a:pPr algn="ctr"/>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Israel's Neighbors</a:t>
            </a: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Israel</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Rectangle 2"/>
          <p:cNvSpPr txBox="1">
            <a:spLocks noChangeArrowheads="1"/>
          </p:cNvSpPr>
          <p:nvPr/>
        </p:nvSpPr>
        <p:spPr bwMode="auto">
          <a:xfrm>
            <a:off x="-89909" y="2082917"/>
            <a:ext cx="3989700"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But Egypt will become a wasteland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Edom will become a wilderness,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because they attacked the people of Judah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killed innocent people in their land</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3:19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7" name="Text Box 77"/>
          <p:cNvSpPr txBox="1">
            <a:spLocks noChangeArrowheads="1"/>
          </p:cNvSpPr>
          <p:nvPr/>
        </p:nvSpPr>
        <p:spPr bwMode="auto">
          <a:xfrm>
            <a:off x="5796136" y="198884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Edom</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66546593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Judah will be filled with people forever,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Jerusalem will endure through all generations.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21</a:t>
            </a:r>
            <a:r>
              <a:rPr lang="en-US" sz="2800" b="1" dirty="0">
                <a:effectLst>
                  <a:glow rad="127000">
                    <a:schemeClr val="tx1"/>
                  </a:glow>
                </a:effectLst>
                <a:latin typeface="Arial" charset="0"/>
                <a:ea typeface="ＭＳ Ｐゴシック" charset="0"/>
                <a:cs typeface="ＭＳ Ｐゴシック" charset="0"/>
              </a:rPr>
              <a:t>I will pardon my people</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crimes,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which I have not yet pardoned;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make my home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in Jerusalem with my people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(Joel 3:20-21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899592" y="2753061"/>
            <a:ext cx="7267340" cy="4078609"/>
          </a:xfrm>
          <a:prstGeom prst="rect">
            <a:avLst/>
          </a:prstGeom>
        </p:spPr>
      </p:pic>
    </p:spTree>
    <p:extLst>
      <p:ext uri="{BB962C8B-B14F-4D97-AF65-F5344CB8AC3E}">
        <p14:creationId xmlns:p14="http://schemas.microsoft.com/office/powerpoint/2010/main" val="394075483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193541"/>
          </a:xfrm>
          <a:solidFill>
            <a:srgbClr val="000000"/>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Your trust in the Lord alone will bring his blessing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5" y="1223010"/>
            <a:ext cx="9144000" cy="5634990"/>
          </a:xfrm>
          <a:prstGeom prst="rect">
            <a:avLst/>
          </a:prstGeom>
        </p:spPr>
      </p:pic>
    </p:spTree>
    <p:extLst>
      <p:ext uri="{BB962C8B-B14F-4D97-AF65-F5344CB8AC3E}">
        <p14:creationId xmlns:p14="http://schemas.microsoft.com/office/powerpoint/2010/main" val="96977287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Restoration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23872716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US Counties: Red Conservative + Blue Liberal</a:t>
            </a:r>
          </a:p>
        </p:txBody>
      </p:sp>
    </p:spTree>
    <p:extLst>
      <p:ext uri="{BB962C8B-B14F-4D97-AF65-F5344CB8AC3E}">
        <p14:creationId xmlns:p14="http://schemas.microsoft.com/office/powerpoint/2010/main" val="15242707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Neil Gorsuch</a:t>
            </a:r>
          </a:p>
        </p:txBody>
      </p:sp>
    </p:spTree>
    <p:extLst>
      <p:ext uri="{BB962C8B-B14F-4D97-AF65-F5344CB8AC3E}">
        <p14:creationId xmlns:p14="http://schemas.microsoft.com/office/powerpoint/2010/main" val="389693692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Love the Nations</a:t>
              </a:r>
              <a:endParaRPr lang="en-US" sz="3200" b="1" dirty="0">
                <a:solidFill>
                  <a:srgbClr val="FFFFFF"/>
                </a:solidFill>
                <a:latin typeface="Times New Roman"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Love the Church</a:t>
              </a:r>
              <a:endParaRPr lang="en-US" sz="3200" b="1" dirty="0">
                <a:solidFill>
                  <a:srgbClr val="FFFFFF"/>
                </a:solidFill>
                <a:latin typeface="Times New Roman"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Love God</a:t>
              </a:r>
              <a:endParaRPr lang="en-US" sz="3200" b="1" dirty="0">
                <a:solidFill>
                  <a:srgbClr val="FFFFFF"/>
                </a:solidFill>
                <a:latin typeface="Times New Roman"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18316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2183508854"/>
      </p:ext>
    </p:extLst>
  </p:cSld>
  <p:clrMapOvr>
    <a:masterClrMapping/>
  </p:clrMapOvr>
</p:sld>
</file>

<file path=ppt/theme/_rels/them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7871</TotalTime>
  <Words>6333</Words>
  <Application>Microsoft Macintosh PowerPoint</Application>
  <PresentationFormat>On-screen Show (4:3)</PresentationFormat>
  <Paragraphs>594</Paragraphs>
  <Slides>109</Slides>
  <Notes>81</Notes>
  <HiddenSlides>0</HiddenSlides>
  <MMClips>0</MMClips>
  <ScaleCrop>false</ScaleCrop>
  <HeadingPairs>
    <vt:vector size="6" baseType="variant">
      <vt:variant>
        <vt:lpstr>Fonts Used</vt:lpstr>
      </vt:variant>
      <vt:variant>
        <vt:i4>15</vt:i4>
      </vt:variant>
      <vt:variant>
        <vt:lpstr>Theme</vt:lpstr>
      </vt:variant>
      <vt:variant>
        <vt:i4>18</vt:i4>
      </vt:variant>
      <vt:variant>
        <vt:lpstr>Slide Titles</vt:lpstr>
      </vt:variant>
      <vt:variant>
        <vt:i4>109</vt:i4>
      </vt:variant>
    </vt:vector>
  </HeadingPairs>
  <TitlesOfParts>
    <vt:vector size="142" baseType="lpstr">
      <vt:lpstr>26</vt:lpstr>
      <vt:lpstr>Baoli SC Regular</vt:lpstr>
      <vt:lpstr>BONES</vt:lpstr>
      <vt:lpstr>Arial</vt:lpstr>
      <vt:lpstr>Arial Narrow</vt:lpstr>
      <vt:lpstr>Calibri</vt:lpstr>
      <vt:lpstr>Comic Sans MS</vt:lpstr>
      <vt:lpstr>Helvetica</vt:lpstr>
      <vt:lpstr>Impact</vt:lpstr>
      <vt:lpstr>Monotype Sorts</vt:lpstr>
      <vt:lpstr>Times</vt:lpstr>
      <vt:lpstr>Times New Roman</vt:lpstr>
      <vt:lpstr>Tw Cen MT</vt:lpstr>
      <vt:lpstr>Wingdings</vt:lpstr>
      <vt:lpstr>Wingdings 2</vt:lpstr>
      <vt:lpstr>Expedition</vt:lpstr>
      <vt:lpstr>Beam</vt:lpstr>
      <vt:lpstr>Orbit</vt:lpstr>
      <vt:lpstr>Default Design</vt:lpstr>
      <vt:lpstr>2_Default Design</vt:lpstr>
      <vt:lpstr>4_Default Design</vt:lpstr>
      <vt:lpstr>1_Blank Presentation</vt:lpstr>
      <vt:lpstr>2_Radar</vt:lpstr>
      <vt:lpstr>1_Orbit</vt:lpstr>
      <vt:lpstr>49_Blank Presentation</vt:lpstr>
      <vt:lpstr>Median</vt:lpstr>
      <vt:lpstr>Blank Presentation</vt:lpstr>
      <vt:lpstr>1_Radar</vt:lpstr>
      <vt:lpstr>23_Office Theme</vt:lpstr>
      <vt:lpstr>5_Default Design</vt:lpstr>
      <vt:lpstr>untitled 1</vt:lpstr>
      <vt:lpstr>3_Radar</vt:lpstr>
      <vt:lpstr>1_Default Design</vt:lpstr>
      <vt:lpstr>Be Disciplined</vt:lpstr>
      <vt:lpstr>Discipline</vt:lpstr>
      <vt:lpstr>Discipline</vt:lpstr>
      <vt:lpstr>Be disciplined  or you will be disciplined.</vt:lpstr>
      <vt:lpstr>"Hear this, you leaders of the people.  Listen, all who live in the land"  (Joel 1:2a NLT).</vt:lpstr>
      <vt:lpstr>What should we do when we are disciplined?</vt:lpstr>
      <vt:lpstr>Background</vt:lpstr>
      <vt:lpstr>Placing the Prophets</vt:lpstr>
      <vt:lpstr>"They threw dice to decide which of my people would be their slaves.  They traded boys to obtain prostitutes  and sold girls for enough wine to get drunk"  (Joel 3:3 NLT).</vt:lpstr>
      <vt:lpstr>The Sale of Judeans to the Greeks</vt:lpstr>
      <vt:lpstr>The Sale of Judeans to the Greeks</vt:lpstr>
      <vt:lpstr>Jerusalem's Fall</vt:lpstr>
      <vt:lpstr>Joel Preached During King Nebuchadnezzar's Reign </vt:lpstr>
      <vt:lpstr>1. What to do now</vt:lpstr>
      <vt:lpstr>What should we do when we are disciplined?</vt:lpstr>
      <vt:lpstr>I. Discipline should bring repentance.</vt:lpstr>
      <vt:lpstr>PowerPoint Presentation</vt:lpstr>
      <vt:lpstr>Slides on  Joel 1</vt:lpstr>
      <vt:lpstr>"Tell them about the locusts."</vt:lpstr>
      <vt:lpstr>The Name "Joel" = LORD God</vt:lpstr>
      <vt:lpstr>"Hear this, you leaders of the people.  Listen, all who live in the land. In all your history,  has anything like this happened before?  3Tell your children about it in the years to come,  and let your children tell their children.  Pass the story down from generation to generation"  (Joel 1:2-3 NLT).</vt:lpstr>
      <vt:lpstr>Barry Huddleston, The Acrostic Summarized Bible (Grand Rapids: Baker, 1992)</vt:lpstr>
      <vt:lpstr>Date &amp; Recipients</vt:lpstr>
      <vt:lpstr>A Modern Locust Invasion  (Centralia, Pennsylvania, USA)</vt:lpstr>
      <vt:lpstr>E. Occasion</vt:lpstr>
      <vt:lpstr>"After the cutting locusts finished eating the crops,  the swarming locusts took what was left!  After them came the hopping locusts,  and then the stripping locusts, too!"  (Joel 1:4 NLT).</vt:lpstr>
      <vt:lpstr>"Wake up, you drunkards, and weep!  Wail, all you wine-drinkers!  All the grapes are ruined,  and all your sweet wine is gone"  (Joel 1:5 NLT).</vt:lpstr>
      <vt:lpstr>"A vast army of locusts has invaded my land,  a terrible army too numerous to count.  Its teeth are like lions' teeth,  its fangs like those of a lioness"  (Joel 1:6 NLT).</vt:lpstr>
      <vt:lpstr>"It has destroyed my grapevines  and ruined my fig trees,  stripping their bark and destroying it,   leaving the branches white and bare"  (Joel 1:7 NLT).</vt:lpstr>
      <vt:lpstr>The Day of the LORD (Joel 1:15 NLT).</vt:lpstr>
      <vt:lpstr>NATIONAL DISASTERS IN JOEL 1</vt:lpstr>
      <vt:lpstr>Mature adults copulating</vt:lpstr>
      <vt:lpstr>Locust Grave Yard, Salt Lake, Utah</vt:lpstr>
      <vt:lpstr>Key Word</vt:lpstr>
      <vt:lpstr>So what does the Torah say about locusts?</vt:lpstr>
      <vt:lpstr>Blessings &amp; Curses</vt:lpstr>
      <vt:lpstr>Prophetic Curses</vt:lpstr>
      <vt:lpstr>What Did a Locust Plague Mean?</vt:lpstr>
      <vt:lpstr>Slides on  Joel 2</vt:lpstr>
      <vt:lpstr>"Sound the alarm in Jerusalem!  Raise the battle cry on my holy mountain!  Let everyone tremble in fear  because the day of the LORD is upon us" (Joel 2:1 NLT).</vt:lpstr>
      <vt:lpstr>"[The day of the LORD]… is a day of darkness and gloom,  a day of thick clouds and deep blackness.  Suddenly, like dawn spreading across the mountains,  a great and mighty army appears.  Nothing like it has been seen before  or will ever be seen again"  (Joel 2:2 NLT).</vt:lpstr>
      <vt:lpstr>"Fire burns in front of them,  and flames follow after them.  Ahead of them the land lies  as beautiful as the Garden of Eden.  Behind them is nothing but desolation;  not one thing escapes"  (Joel 2:3 NLT).</vt:lpstr>
      <vt:lpstr>"They look like horses;  they charge forward like war horses"  (Joel 2:4 NLT).</vt:lpstr>
      <vt:lpstr>"Look at them as they leap along the mountaintops. Listen to the noise they make—like the rumbling of chariots, like the roar of fire sweeping across a field of stubble, or like a mighty army moving into battle"  (Joel 2:5 NLT).</vt:lpstr>
      <vt:lpstr>Key Verse</vt:lpstr>
      <vt:lpstr>What are the "locusts" of Joel 2:1-11?</vt:lpstr>
      <vt:lpstr>PowerPoint Presentation</vt:lpstr>
      <vt:lpstr>Why Future?</vt:lpstr>
      <vt:lpstr>Why Future?</vt:lpstr>
      <vt:lpstr>Why Future?</vt:lpstr>
      <vt:lpstr>The Day of the LORD</vt:lpstr>
      <vt:lpstr>A Dispensational Timeline</vt:lpstr>
      <vt:lpstr>What to do?</vt:lpstr>
      <vt:lpstr>Do you reject God's discipline?</vt:lpstr>
      <vt:lpstr>God &amp; the USA</vt:lpstr>
      <vt:lpstr>God's Discipline of the USA</vt:lpstr>
      <vt:lpstr>God's Discipline of the USA</vt:lpstr>
      <vt:lpstr>Discipline of Individuals</vt:lpstr>
      <vt:lpstr>I DON’T MAKE EXCUSES I MAKE RESULTS</vt:lpstr>
      <vt:lpstr>I. Discipline should bring repentance.</vt:lpstr>
      <vt:lpstr>II. Repentance will bring restoration.</vt:lpstr>
      <vt:lpstr>PowerPoint Presentation</vt:lpstr>
      <vt:lpstr>Israel’s repentance will bring forgiveness, deliverance and restoration (Joel 2:18–3:21). </vt:lpstr>
      <vt:lpstr>"Then the LORD will pity his people and jealously guard the honor of his land. 19The LORD will reply, 'Look! I am sending you grain and new wine and olive oil, enough to satisfy your needs. You will no longer be an object of mockery among the surrounding nations'"  (Joel 2:18-19 NLT).</vt:lpstr>
      <vt:lpstr>God's Future Protection of Israel</vt:lpstr>
      <vt:lpstr>Land Contrasts in Joel 2:21-27</vt:lpstr>
      <vt:lpstr>Animal Contrasts in Joel 2:21-27</vt:lpstr>
      <vt:lpstr>Fields Contrasts in Joel 2:21-27</vt:lpstr>
      <vt:lpstr>Rain Contrasts in Joel 2:21-27</vt:lpstr>
      <vt:lpstr>Grain, Wine &amp; Oil in Joel 2:21-27</vt:lpstr>
      <vt:lpstr>Crop Contrasts in Joel 2:21-27</vt:lpstr>
      <vt:lpstr>Joel 2:28-29 in Acts 2:16-21</vt:lpstr>
      <vt:lpstr>Joel 2:28-29; Acts 2:17-18 NLT</vt:lpstr>
      <vt:lpstr>Joel 2:28-29 in the NT (cf. Acts 2)</vt:lpstr>
      <vt:lpstr>Joel 2:30-31; Acts 2:19-20 NLT</vt:lpstr>
      <vt:lpstr>Joel 2:32; Acts 2:21 NLT</vt:lpstr>
      <vt:lpstr>Slides on  Joel 3</vt:lpstr>
      <vt:lpstr>"'At the time of those events,' says the LORD,   'when I restore the prosperity of Judah and Jerusalem,  2I will gather the armies of the world  into the valley of Jehoshaphat'"  (Joel 3:1-2a NLT).</vt:lpstr>
      <vt:lpstr>"There I will judge them for harming my people, my special possession,  for scattering my people among the nations, and for dividing up my land"  (Joel 3:2b NLT).</vt:lpstr>
      <vt:lpstr>"Israel is the only place in the Middle East where Christians are free to practice their faith."   Benjamin Netanyahu</vt:lpstr>
      <vt:lpstr>"IF THE ARABS PUT DOWN THEIR WEAPONS TODAY, THERE WOULD BE NO MORE VIOLENCE. IF THE JEWS PUT DOWN THEIR WEAPONS TODAY, THERE WOULD BE NO MORE ISRAEL."   BENJAMIN NETANYAHU</vt:lpstr>
      <vt:lpstr>"They threw dice to decide which of my people would be their slaves.  They traded boys to obtain prostitutes  and sold girls for enough wine to get drunk"  (Joel 3:3 NLT).</vt:lpstr>
      <vt:lpstr>Tyre &amp; Sidon to be Judged</vt:lpstr>
      <vt:lpstr>The Sale of Judeans to the Greeks</vt:lpstr>
      <vt:lpstr>The Restoration of Judah</vt:lpstr>
      <vt:lpstr>"Say to the nations far and wide:   'Get ready for war!  Call out your best warriors.  Let all your fighting men advance for the attack.</vt:lpstr>
      <vt:lpstr>"Let the nations be called to arms.  Let them march to the valley of Jehoshaphat.  There I, the LORD, will sit  to pronounce judgment on them all.  13Swing the sickle,  for the harvest is ripe.  Come, tread the grapes,  for the winepress is full.  The storage vats are overflowing  with the wickedness of these people"  (Joel 3:12-13 NLT).</vt:lpstr>
      <vt:lpstr>"Thousands upon thousands are waiting in the valley of decision.  There the day of the LORD will soon arrive.  15The sun and moon will grow dark,  and the stars will no longer shine"  (Joel 3:14-15 NLT).</vt:lpstr>
      <vt:lpstr>"The LORD's voice will roar from Zion  and thunder from Jerusalem,  and the heavens and the earth will shake.  But the LORD will be a refuge for his people,  a strong fortress for the people of Israel"  (Joel 3:16 NLT).</vt:lpstr>
      <vt:lpstr>"Then you will know that I, the LORD your God,  live in Zion, my holy mountain.  Jerusalem will be holy forever,  and foreign armies will never conquer her again"  (Joel 3:17 NLT).</vt:lpstr>
      <vt:lpstr>Israel &amp; Egypt</vt:lpstr>
      <vt:lpstr>Israel's Neighbors</vt:lpstr>
      <vt:lpstr>"But Judah will be filled with people forever,  and Jerusalem will endure through all generations.  21I will pardon my people's crimes,  which I have not yet pardoned;  and I, the LORD, will make my home  in Jerusalem with my people" (Joel 3:20-21 NLT).</vt:lpstr>
      <vt:lpstr>Your trust in the Lord alone will bring his blessing </vt:lpstr>
      <vt:lpstr>God's Restoration of the USA</vt:lpstr>
      <vt:lpstr>US Counties: Red Conservative + Blue Liberal</vt:lpstr>
      <vt:lpstr>Neil Gorsuch</vt:lpstr>
      <vt:lpstr>Our Vision</vt:lpstr>
      <vt:lpstr>What should we do when we are disciplined?</vt:lpstr>
      <vt:lpstr>Main Idea of Joel</vt:lpstr>
      <vt:lpstr>I. Discipline should bring repentance.</vt:lpstr>
      <vt:lpstr>II. Repentance will bring restoration.</vt:lpstr>
      <vt:lpstr>Be disciplined or you will be disciplined.</vt:lpstr>
      <vt:lpstr>Accept God's discipline.</vt:lpstr>
      <vt:lpstr>Questions to Consider</vt:lpstr>
      <vt:lpstr>Questions to Consider</vt:lpstr>
      <vt:lpstr>Questions to Consider</vt:lpstr>
      <vt:lpstr>Black</vt:lpstr>
      <vt:lpstr>Bible Exposition at BibleStudyDownloads.org</vt:lpstr>
    </vt:vector>
  </TitlesOfParts>
  <Company>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328</cp:revision>
  <cp:lastPrinted>2009-04-22T19:24:48Z</cp:lastPrinted>
  <dcterms:created xsi:type="dcterms:W3CDTF">2002-02-28T20:10:49Z</dcterms:created>
  <dcterms:modified xsi:type="dcterms:W3CDTF">2022-06-05T18:18:44Z</dcterms:modified>
</cp:coreProperties>
</file>